
<file path=[Content_Types].xml><?xml version="1.0" encoding="utf-8"?>
<Types xmlns="http://schemas.openxmlformats.org/package/2006/content-types">
  <Default Extension="bin" ContentType="application/vnd.openxmlformats-officedocument.oleObject"/>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2.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3.xml" ContentType="application/vnd.openxmlformats-officedocument.presentationml.comments+xml"/>
  <Override PartName="/ppt/notesSlides/notesSlide25.xml" ContentType="application/vnd.openxmlformats-officedocument.presentationml.notesSlide+xml"/>
  <Override PartName="/ppt/comments/comment4.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5.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comment6.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omments/comment7.xml" ContentType="application/vnd.openxmlformats-officedocument.presentationml.comments+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2" roundtripDataSignature="AMtx7mj3ZfhuYEHKCJMvSP6eLp3816Jxi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hilippe Tonnelet" initials="" lastIdx="5" clrIdx="0"/>
  <p:cmAuthor id="1" name="sylvain charras" initials="" lastIdx="5" clrIdx="1"/>
  <p:cmAuthor id="2" name="Bastien Deloison" initials="" lastIdx="2" clrIdx="2"/>
  <p:cmAuthor id="3" name="Guillaume Genet" initials=""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C7B5FF-B313-4412-8EF7-1D8C0F8AC8E7}">
  <a:tblStyle styleId="{2FC7B5FF-B313-4412-8EF7-1D8C0F8AC8E7}"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2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customschemas.google.com/relationships/presentationmetadata" Target="metadata"/></Relationships>
</file>

<file path=ppt/comments/comment1.xml><?xml version="1.0" encoding="utf-8"?>
<p:cmLst xmlns:a="http://schemas.openxmlformats.org/drawingml/2006/main" xmlns:r="http://schemas.openxmlformats.org/officeDocument/2006/relationships" xmlns:p="http://schemas.openxmlformats.org/presentationml/2006/main">
  <p:cm authorId="0" dt="2021-03-11T21:09:38.825" idx="2">
    <p:pos x="6000" y="0"/>
    <p:text>Traduction du commentaire du présentateur.</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AaMYUo"/>
      </p:ext>
    </p:extLst>
  </p:cm>
  <p:cm authorId="0" dt="2021-03-11T21:12:01.289" idx="1">
    <p:pos x="288" y="1008"/>
    <p:text>Simplement "les locaux"</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AaMYU8"/>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4-12T03:44:25.011" idx="1">
    <p:pos x="288" y="173"/>
    <p:text>On pourra utiliser jamboard de google pur faire l'exercices online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L9JswqQ"/>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1-03-11T21:29:12.271" idx="3">
    <p:pos x="600" y="1934"/>
    <p:text>késako ?!!!</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AaMYbg"/>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21-03-11T21:31:32.430" idx="4">
    <p:pos x="832" y="792"/>
    <p:text>Définition de l'Académie Française du verbe "communiquer" : "Faire part de, donner connaissance de quelque chose à quelqu'un, par relation plus ou moins directe avec le destinataire"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AaMYcQ"/>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0" dt="2021-04-12T03:49:38.169" idx="5">
    <p:pos x="6000" y="0"/>
    <p:text>Pas sûr que la capture d'écran en bas soit pertinente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AaMYm0"/>
      </p:ext>
    </p:extLst>
  </p:cm>
  <p:cm authorId="1" dt="2021-04-12T03:49:38.169" idx="2">
    <p:pos x="6000" y="0"/>
    <p:text>je partage
le lien vers le fichier vers les drive pour le telecharger sera plus utile</p:text>
    <p:extLst>
      <p:ext uri="{C676402C-5697-4E1C-873F-D02D1690AC5C}">
        <p15:threadingInfo xmlns:p15="http://schemas.microsoft.com/office/powerpoint/2012/main" timeZoneBias="0">
          <p15:parentCm authorId="0" idx="5"/>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L9Jswqs"/>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1-04-12T03:50:55.467" idx="1">
    <p:pos x="4059" y="2600"/>
    <p:text>Plus proche du sens initial que "Parlez"</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LoTDayE"/>
      </p:ext>
    </p:extLst>
  </p:cm>
  <p:cm authorId="1" dt="2021-04-12T03:50:55.467" idx="3">
    <p:pos x="4059" y="2600"/>
    <p:text>quelle est votre décision?</p:text>
    <p:extLst>
      <p:ext uri="{C676402C-5697-4E1C-873F-D02D1690AC5C}">
        <p15:threadingInfo xmlns:p15="http://schemas.microsoft.com/office/powerpoint/2012/main" timeZoneBias="0">
          <p15:parentCm authorId="2" idx="1"/>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L9Jswq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1-03-10T21:03:35.334" idx="2">
    <p:pos x="288" y="173"/>
    <p:text>Je me suis permis d'ajouter ça, car ce n'était pas clair. Ou alors c'est la manière en anglais de raconter une histoire du genre "Say that you .... ". dans ce cas, il faut reprendre la traduction en utilisant la 3e personne au lieu de la 2e.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IBI_vOA"/>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Remember to ask the participants what they want to get from the course?  This will help tell you if they are career-referees or players – and you can set your perspective when asking questions and exploring content as a result.</a:t>
            </a:r>
            <a:endParaRPr/>
          </a:p>
          <a:p>
            <a:pPr marL="0" lvl="0" indent="0" algn="l" rtl="0">
              <a:spcBef>
                <a:spcPts val="0"/>
              </a:spcBef>
              <a:spcAft>
                <a:spcPts val="0"/>
              </a:spcAft>
              <a:buNone/>
            </a:pPr>
            <a:r>
              <a:rPr lang="en-AU"/>
              <a:t>Ne pas oublier de demander aux participants ce qu’ils espèrent retirer ce cours. Cela vous aidera à repérer ceux qui sont des arbitres de vocation ou bien des arbitres-joueurs : vous pourrez ainsi mieux comprendre les questions qui vous sont posées et ainsi adapter vos réponses.</a:t>
            </a:r>
            <a:endParaRPr/>
          </a:p>
          <a:p>
            <a:pPr marL="0" lvl="0" indent="0" algn="l" rtl="0">
              <a:spcBef>
                <a:spcPts val="0"/>
              </a:spcBef>
              <a:spcAft>
                <a:spcPts val="0"/>
              </a:spcAft>
              <a:buNone/>
            </a:pPr>
            <a:endParaRPr/>
          </a:p>
        </p:txBody>
      </p:sp>
      <p:sp>
        <p:nvSpPr>
          <p:cNvPr id="96" name="Google Shape;9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
        <p:nvSpPr>
          <p:cNvPr id="102" name="Google Shape;102;p4:notes"/>
          <p:cNvSpPr txBox="1"/>
          <p:nvPr/>
        </p:nvSpPr>
        <p:spPr>
          <a:xfrm>
            <a:off x="3884613" y="8685213"/>
            <a:ext cx="2971800" cy="457200"/>
          </a:xfrm>
          <a:prstGeom prst="rect">
            <a:avLst/>
          </a:prstGeom>
          <a:noFill/>
          <a:ln>
            <a:noFill/>
          </a:ln>
        </p:spPr>
        <p:txBody>
          <a:bodyPr spcFirstLastPara="1" wrap="square" lIns="90000" tIns="46800" rIns="90000" bIns="46800" anchor="b" anchorCtr="0">
            <a:noAutofit/>
          </a:bodyPr>
          <a:lstStyle/>
          <a:p>
            <a:pPr marL="0" marR="0" lvl="0" indent="0" algn="r" rtl="0">
              <a:spcBef>
                <a:spcPts val="0"/>
              </a:spcBef>
              <a:spcAft>
                <a:spcPts val="0"/>
              </a:spcAft>
              <a:buClr>
                <a:srgbClr val="000000"/>
              </a:buClr>
              <a:buSzPts val="1200"/>
              <a:buFont typeface="Arial"/>
              <a:buNone/>
            </a:pPr>
            <a:fld id="{00000000-1234-1234-1234-123412341234}" type="slidenum">
              <a:rPr lang="en-AU"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
        <p:nvSpPr>
          <p:cNvPr id="103" name="Google Shape;10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04" name="Google Shape;104;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200"/>
              <a:buFont typeface="Calibri"/>
              <a:buNone/>
            </a:pPr>
            <a:endParaRPr>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AU"/>
              <a:t>Petite piqûre de rappel sur le L1…!</a:t>
            </a:r>
            <a:endParaRPr/>
          </a:p>
        </p:txBody>
      </p:sp>
      <p:sp>
        <p:nvSpPr>
          <p:cNvPr id="128" name="Google Shape;12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latin typeface="Arial"/>
                <a:ea typeface="Arial"/>
                <a:cs typeface="Arial"/>
                <a:sym typeface="Arial"/>
              </a:rPr>
              <a:t>Exercice</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b="1">
                <a:latin typeface="Arial"/>
                <a:ea typeface="Arial"/>
                <a:cs typeface="Arial"/>
                <a:sym typeface="Arial"/>
              </a:rPr>
              <a:t>Identifier les caractéristiques qui améliore la performance d’un arbitre ?</a:t>
            </a:r>
            <a:endParaRPr/>
          </a:p>
          <a:p>
            <a:pPr marL="0" lvl="0" indent="0" algn="l" rtl="0">
              <a:spcBef>
                <a:spcPts val="0"/>
              </a:spcBef>
              <a:spcAft>
                <a:spcPts val="0"/>
              </a:spcAft>
              <a:buNone/>
            </a:pPr>
            <a:r>
              <a:rPr lang="en-AU">
                <a:latin typeface="Arial"/>
                <a:ea typeface="Arial"/>
                <a:cs typeface="Arial"/>
                <a:sym typeface="Arial"/>
              </a:rPr>
              <a:t>- Quelles caractéristiques sont importantes ?</a:t>
            </a: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 Quelles sont les qualités d’un bon arbitre ?</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b="1">
                <a:latin typeface="Arial"/>
                <a:ea typeface="Arial"/>
                <a:cs typeface="Arial"/>
                <a:sym typeface="Arial"/>
              </a:rPr>
              <a:t>Comprendre ce qui est attendu de la part d’un arbitre - dans le comportement </a:t>
            </a:r>
            <a:endParaRPr b="1">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 Pourquoi sont-elles importantes ?</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b="1">
                <a:latin typeface="Arial"/>
                <a:ea typeface="Arial"/>
                <a:cs typeface="Arial"/>
                <a:sym typeface="Arial"/>
              </a:rPr>
              <a:t>Identifier les moyens de progression personnelle</a:t>
            </a:r>
            <a:endParaRPr>
              <a:latin typeface="Arial"/>
              <a:ea typeface="Arial"/>
              <a:cs typeface="Arial"/>
              <a:sym typeface="Arial"/>
            </a:endParaRPr>
          </a:p>
          <a:p>
            <a:pPr marL="0" lvl="0" indent="0" algn="l" rtl="0">
              <a:spcBef>
                <a:spcPts val="0"/>
              </a:spcBef>
              <a:spcAft>
                <a:spcPts val="0"/>
              </a:spcAft>
              <a:buNone/>
            </a:pPr>
            <a:endParaRPr/>
          </a:p>
        </p:txBody>
      </p:sp>
      <p:sp>
        <p:nvSpPr>
          <p:cNvPr id="141" name="Google Shape;14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latin typeface="Arial"/>
                <a:ea typeface="Arial"/>
                <a:cs typeface="Arial"/>
                <a:sym typeface="Arial"/>
              </a:rPr>
              <a:t>Page 18, Presenter Guide</a:t>
            </a:r>
            <a:endParaRPr/>
          </a:p>
          <a:p>
            <a:pPr marL="0" lvl="0" indent="0" algn="l" rtl="0">
              <a:spcBef>
                <a:spcPts val="0"/>
              </a:spcBef>
              <a:spcAft>
                <a:spcPts val="0"/>
              </a:spcAft>
              <a:buNone/>
            </a:pPr>
            <a:endParaRPr b="1">
              <a:latin typeface="Arial"/>
              <a:ea typeface="Arial"/>
              <a:cs typeface="Arial"/>
              <a:sym typeface="Arial"/>
            </a:endParaRPr>
          </a:p>
          <a:p>
            <a:pPr marL="0" lvl="0" indent="0" algn="l" rtl="0">
              <a:spcBef>
                <a:spcPts val="0"/>
              </a:spcBef>
              <a:spcAft>
                <a:spcPts val="0"/>
              </a:spcAft>
              <a:buNone/>
            </a:pPr>
            <a:r>
              <a:rPr lang="en-AU" b="1">
                <a:latin typeface="Arial"/>
                <a:ea typeface="Arial"/>
                <a:cs typeface="Arial"/>
                <a:sym typeface="Arial"/>
              </a:rPr>
              <a:t>Exercice :</a:t>
            </a:r>
            <a:endParaRPr b="1">
              <a:latin typeface="Arial"/>
              <a:ea typeface="Arial"/>
              <a:cs typeface="Arial"/>
              <a:sym typeface="Arial"/>
            </a:endParaRPr>
          </a:p>
          <a:p>
            <a:pPr marL="0" lvl="0" indent="0" algn="l" rtl="0">
              <a:spcBef>
                <a:spcPts val="0"/>
              </a:spcBef>
              <a:spcAft>
                <a:spcPts val="0"/>
              </a:spcAft>
              <a:buNone/>
            </a:pPr>
            <a:endParaRPr b="1">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Faire 5 zones de pose de post-it (5 tables, par exemples, ou 5 panneaux si c’est en ligne), correspondant à chaque thème ci-dessus</a:t>
            </a:r>
            <a:r>
              <a:rPr lang="en-AU">
                <a:solidFill>
                  <a:srgbClr val="FF0000"/>
                </a:solidFill>
                <a:latin typeface="Arial"/>
                <a:ea typeface="Arial"/>
                <a:cs typeface="Arial"/>
                <a:sym typeface="Arial"/>
              </a:rPr>
              <a:t> (NDLR : il y en a 4 dans les consignes de la planche d’après…)</a:t>
            </a:r>
            <a:endParaRPr>
              <a:solidFill>
                <a:srgbClr val="FF0000"/>
              </a:solidFill>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Diviser le groupe en 2 sous-groupes, et donnez à chacun des post-its. Demandez-leur de brainstormer sur chaque thème des idées/réponses ; changement de table/panneau/thème toutes les 2 minutes.</a:t>
            </a: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Set up 5 stations - 1 relating to each area as shown above.  Withhold papers but say they will get them later.</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Divide into 2 groups and give each some post-its and ask them to brainstorm answers.  Co-tutors can help</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Groups move round to next station after 2 minutes</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AU">
                <a:latin typeface="Arial"/>
                <a:ea typeface="Arial"/>
                <a:cs typeface="Arial"/>
                <a:sym typeface="Arial"/>
              </a:rPr>
              <a:t>Feedback once exercise is complete – go through the next 4 slides to compare and fill out answers</a:t>
            </a:r>
            <a:endParaRPr/>
          </a:p>
          <a:p>
            <a:pPr marL="0" lvl="0" indent="0" algn="l" rtl="0">
              <a:spcBef>
                <a:spcPts val="0"/>
              </a:spcBef>
              <a:spcAft>
                <a:spcPts val="0"/>
              </a:spcAft>
              <a:buNone/>
            </a:pPr>
            <a:endParaRPr/>
          </a:p>
        </p:txBody>
      </p:sp>
      <p:sp>
        <p:nvSpPr>
          <p:cNvPr id="160" name="Google Shape;16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REPLACE WITH PICTURES</a:t>
            </a:r>
            <a:endParaRPr/>
          </a:p>
        </p:txBody>
      </p:sp>
      <p:sp>
        <p:nvSpPr>
          <p:cNvPr id="258" name="Google Shape;258;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REPLACE WITH PICTURES – Or ideally the presenter will bring a ‘go bag’ with these items in it, and pull them out as they are named.</a:t>
            </a:r>
            <a:br>
              <a:rPr lang="en-AU"/>
            </a:br>
            <a:r>
              <a:rPr lang="en-AU"/>
              <a:t>Remplacer avec des photos - ou idéalement le présentateur apportera un sac avec tous ces éléments pour illustrer et il les sort au fur et à mesure qu’ils les énumèrent.</a:t>
            </a:r>
            <a:endParaRPr/>
          </a:p>
        </p:txBody>
      </p:sp>
      <p:sp>
        <p:nvSpPr>
          <p:cNvPr id="266" name="Google Shape;266;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You should defer discussions of disagreement in Score here and cover that in the Conflict Resolution section</a:t>
            </a:r>
            <a:endParaRPr/>
          </a:p>
        </p:txBody>
      </p:sp>
      <p:sp>
        <p:nvSpPr>
          <p:cNvPr id="281" name="Google Shape;28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ADD TRANSITIONS TO SHOW ONE AT A TIME</a:t>
            </a:r>
            <a:endParaRPr/>
          </a:p>
        </p:txBody>
      </p:sp>
      <p:sp>
        <p:nvSpPr>
          <p:cNvPr id="327" name="Google Shape;327;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ADD TRANSITIONS TO SHOW SECTIONS ONE AT A TIME</a:t>
            </a:r>
            <a:endParaRPr/>
          </a:p>
        </p:txBody>
      </p:sp>
      <p:sp>
        <p:nvSpPr>
          <p:cNvPr id="352" name="Google Shape;352;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ADD TRANSITION TO SHOW SECTIONS ONE AT A TIME</a:t>
            </a:r>
            <a:endParaRPr/>
          </a:p>
        </p:txBody>
      </p:sp>
      <p:sp>
        <p:nvSpPr>
          <p:cNvPr id="376" name="Google Shape;376;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1" name="Google Shape;431;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9" name="Google Shape;449;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5" name="Google Shape;465;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Attention aux décisions prises trop tôt</a:t>
            </a:r>
            <a:endParaRPr/>
          </a:p>
          <a:p>
            <a:pPr marL="0" lvl="0" indent="0" algn="l" rtl="0">
              <a:spcBef>
                <a:spcPts val="0"/>
              </a:spcBef>
              <a:spcAft>
                <a:spcPts val="0"/>
              </a:spcAft>
              <a:buNone/>
            </a:pPr>
            <a:endParaRPr/>
          </a:p>
          <a:p>
            <a:pPr marL="0" lvl="0" indent="0" algn="l" rtl="0">
              <a:spcBef>
                <a:spcPts val="0"/>
              </a:spcBef>
              <a:spcAft>
                <a:spcPts val="0"/>
              </a:spcAft>
              <a:buNone/>
            </a:pPr>
            <a:r>
              <a:rPr lang="en-AU"/>
              <a:t>Comment accepter un toucher annoncé :</a:t>
            </a:r>
            <a:endParaRPr/>
          </a:p>
          <a:p>
            <a:pPr marL="457200" lvl="0" indent="-317500" algn="l" rtl="0">
              <a:spcBef>
                <a:spcPts val="0"/>
              </a:spcBef>
              <a:spcAft>
                <a:spcPts val="0"/>
              </a:spcAft>
              <a:buSzPts val="1400"/>
              <a:buChar char="-"/>
            </a:pPr>
            <a:r>
              <a:rPr lang="en-AU"/>
              <a:t>Le compte de touch : Annoncer le nombre de touch pour tous les touchés acceptés, qui continuent avec un rollball</a:t>
            </a:r>
            <a:endParaRPr/>
          </a:p>
          <a:p>
            <a:pPr marL="457200" lvl="0" indent="-317500" algn="l" rtl="0">
              <a:spcBef>
                <a:spcPts val="0"/>
              </a:spcBef>
              <a:spcAft>
                <a:spcPts val="0"/>
              </a:spcAft>
              <a:buSzPts val="1400"/>
              <a:buChar char="-"/>
            </a:pPr>
            <a:r>
              <a:rPr lang="en-AU"/>
              <a:t>“Gone” / “Away” / “Ballon parti” : quand vous pensez que le ballon était déjà parti, cela accepte le toucher tout en autorisant la suite du jeu</a:t>
            </a:r>
            <a:endParaRPr/>
          </a:p>
          <a:p>
            <a:pPr marL="457200" lvl="0" indent="-317500" algn="l" rtl="0">
              <a:spcBef>
                <a:spcPts val="0"/>
              </a:spcBef>
              <a:spcAft>
                <a:spcPts val="0"/>
              </a:spcAft>
              <a:buSzPts val="1400"/>
              <a:buChar char="-"/>
            </a:pPr>
            <a:r>
              <a:rPr lang="en-AU"/>
              <a:t>“Play on” : quand vous souhaitez annoncer l’avantage, cela permet d’accepter l’annonce du touch and pass ou No Touch ou phantom touch</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AU"/>
              <a:t>Watch for calls made too early</a:t>
            </a:r>
            <a:endParaRPr/>
          </a:p>
          <a:p>
            <a:pPr marL="0" lvl="0" indent="0" algn="l" rtl="0">
              <a:spcBef>
                <a:spcPts val="0"/>
              </a:spcBef>
              <a:spcAft>
                <a:spcPts val="0"/>
              </a:spcAft>
              <a:buNone/>
            </a:pPr>
            <a:endParaRPr/>
          </a:p>
          <a:p>
            <a:pPr marL="0" lvl="0" indent="0" algn="l" rtl="0">
              <a:spcBef>
                <a:spcPts val="0"/>
              </a:spcBef>
              <a:spcAft>
                <a:spcPts val="0"/>
              </a:spcAft>
              <a:buNone/>
            </a:pPr>
            <a:r>
              <a:rPr lang="en-AU"/>
              <a:t>How do you acknowledge claimed touches:</a:t>
            </a:r>
            <a:endParaRPr/>
          </a:p>
          <a:p>
            <a:pPr marL="0" lvl="0" indent="0" algn="l" rtl="0">
              <a:spcBef>
                <a:spcPts val="0"/>
              </a:spcBef>
              <a:spcAft>
                <a:spcPts val="0"/>
              </a:spcAft>
              <a:buNone/>
            </a:pPr>
            <a:r>
              <a:rPr lang="en-AU"/>
              <a:t>Touch count – call the count for all touches claimed which you acknowledge with a rollball</a:t>
            </a:r>
            <a:endParaRPr/>
          </a:p>
          <a:p>
            <a:pPr marL="0" lvl="0" indent="0" algn="l" rtl="0">
              <a:spcBef>
                <a:spcPts val="0"/>
              </a:spcBef>
              <a:spcAft>
                <a:spcPts val="0"/>
              </a:spcAft>
              <a:buNone/>
            </a:pPr>
            <a:r>
              <a:rPr lang="en-AU"/>
              <a:t>Gone/Away - when you think the ball was already gone, this acknowledges the touch while allowing play to continue </a:t>
            </a:r>
            <a:endParaRPr/>
          </a:p>
          <a:p>
            <a:pPr marL="0" lvl="0" indent="0" algn="l" rtl="0">
              <a:spcBef>
                <a:spcPts val="0"/>
              </a:spcBef>
              <a:spcAft>
                <a:spcPts val="0"/>
              </a:spcAft>
              <a:buNone/>
            </a:pPr>
            <a:r>
              <a:rPr lang="en-AU"/>
              <a:t>Play On – when you are looking for advantage, this acknowledges the defender’s claim for touch and pass or touch/no-touch calls and phantoms</a:t>
            </a:r>
            <a:endParaRPr/>
          </a:p>
          <a:p>
            <a:pPr marL="0" lvl="0" indent="0" algn="l" rtl="0">
              <a:spcBef>
                <a:spcPts val="0"/>
              </a:spcBef>
              <a:spcAft>
                <a:spcPts val="0"/>
              </a:spcAft>
              <a:buNone/>
            </a:pPr>
            <a:endParaRPr/>
          </a:p>
        </p:txBody>
      </p:sp>
      <p:sp>
        <p:nvSpPr>
          <p:cNvPr id="472" name="Google Shape;472;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None/>
            </a:pPr>
            <a:r>
              <a:rPr lang="en-AU"/>
              <a:t>Standard : Donner le nombre de touchs, faire reculer les joueurs immédiatement si c’était une annonce “timide” ; Si les joueurs sont distraits, un petit coup de sifflet ; marquer physiquement les 7 mètres et utilisez les bras pour encourager la défense à rester à votre niveau</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Parti : dites “Gone”, “Away” ou “Parti”, et ne pas confondre avec “play on” (cf. après), continuez votre mouvement, pas de geste</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Touch &amp; Pass : dites “play on” / “jouez” pour indiquer qu’une situation d’avantage est en cours, si tel est le cas (au cas où la passe est interceptée), se déplacer vers la zone de la pénalité (vers le passeur)</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Touch/NoTouch : dites “play on” / “jouez” pour indiquer qu’un avantage pourrait intervenir, continuez votre mouvement, faites le geste “play-on” pour informer les joueurs distants</a:t>
            </a: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Standard – Touch count perhaps, bring players back immediately if it was a ‘softly heard’ call, maybe a short whistle to gain players attention if distracted, physical hold of the new five metre position and use arms to encourage defenders to marshall on your position</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Away – call ‘gone’ or ‘away’ so as not to confuse with ‘play on’ (see following), physically keep moving in pattern, no arm signal</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Touch &amp; Pass – call ‘play on’ to indicate that an advantage situation may occur, say if the pass was intercepted and run with, physical movement to likely spot of penalty (ie thrower)</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Touch/No-Touch – call ‘play on’ to indicate that an advantage situation is likely to occur, keep moving in pattern, arm signal for play-on to inform distant players</a:t>
            </a: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0" lvl="0" indent="0" algn="l" rtl="0">
              <a:spcBef>
                <a:spcPts val="0"/>
              </a:spcBef>
              <a:spcAft>
                <a:spcPts val="0"/>
              </a:spcAft>
              <a:buNone/>
            </a:pPr>
            <a:endParaRPr/>
          </a:p>
        </p:txBody>
      </p:sp>
      <p:sp>
        <p:nvSpPr>
          <p:cNvPr id="479" name="Google Shape;479;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AU"/>
              <a:t>Texte ci-dessous de la règle à mettre à jour (c’est celui de la FIT V4)</a:t>
            </a: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A touch is claimed by a defending player and the Referee clearly sees that the touch was</a:t>
            </a:r>
            <a:r>
              <a:rPr lang="en-AU" b="1"/>
              <a:t> not</a:t>
            </a:r>
            <a:r>
              <a:rPr lang="en-AU"/>
              <a:t> effected. In this situation the Referee is to; </a:t>
            </a:r>
            <a:endParaRPr/>
          </a:p>
          <a:p>
            <a:pPr marL="228600" lvl="0" indent="-228600" algn="l" rtl="0">
              <a:spcBef>
                <a:spcPts val="0"/>
              </a:spcBef>
              <a:spcAft>
                <a:spcPts val="0"/>
              </a:spcAft>
              <a:buNone/>
            </a:pPr>
            <a:r>
              <a:rPr lang="en-AU"/>
              <a:t>(i)            Allow for any advantage to the non offending (attacking) team.</a:t>
            </a:r>
            <a:endParaRPr/>
          </a:p>
          <a:p>
            <a:pPr marL="228600" lvl="0" indent="-228600" algn="l" rtl="0">
              <a:spcBef>
                <a:spcPts val="0"/>
              </a:spcBef>
              <a:spcAft>
                <a:spcPts val="0"/>
              </a:spcAft>
              <a:buNone/>
            </a:pPr>
            <a:r>
              <a:rPr lang="en-AU"/>
              <a:t> </a:t>
            </a:r>
            <a:endParaRPr/>
          </a:p>
          <a:p>
            <a:pPr marL="228600" lvl="0" indent="-228600" algn="l" rtl="0">
              <a:spcBef>
                <a:spcPts val="0"/>
              </a:spcBef>
              <a:spcAft>
                <a:spcPts val="0"/>
              </a:spcAft>
              <a:buNone/>
            </a:pPr>
            <a:r>
              <a:rPr lang="en-AU"/>
              <a:t>(ii)          If advantage is apparent give the “play on” call and apply the “play on” hand signal.  </a:t>
            </a:r>
            <a:r>
              <a:rPr lang="en-AU" b="1"/>
              <a:t>QUESTION What is play-on Signal ?</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a:t>(iii)	     If no advantage is apparent apply the following ruling; </a:t>
            </a:r>
            <a:endParaRPr/>
          </a:p>
          <a:p>
            <a:pPr marL="228600" lvl="0" indent="-228600" algn="l" rtl="0">
              <a:spcBef>
                <a:spcPts val="0"/>
              </a:spcBef>
              <a:spcAft>
                <a:spcPts val="0"/>
              </a:spcAft>
              <a:buNone/>
            </a:pPr>
            <a:r>
              <a:rPr lang="en-AU"/>
              <a:t>-----------------------------------------------------------------------------------------------------</a:t>
            </a:r>
            <a:endParaRPr/>
          </a:p>
          <a:p>
            <a:pPr marL="228600" lvl="0" indent="-228600" algn="l" rtl="0">
              <a:spcBef>
                <a:spcPts val="0"/>
              </a:spcBef>
              <a:spcAft>
                <a:spcPts val="0"/>
              </a:spcAft>
              <a:buNone/>
            </a:pPr>
            <a:r>
              <a:rPr lang="en-AU" b="1"/>
              <a:t>Ruling;</a:t>
            </a:r>
            <a:endParaRPr/>
          </a:p>
          <a:p>
            <a:pPr marL="228600" lvl="0" indent="-228600" algn="just" rtl="0">
              <a:spcBef>
                <a:spcPts val="0"/>
              </a:spcBef>
              <a:spcAft>
                <a:spcPts val="0"/>
              </a:spcAft>
              <a:buNone/>
            </a:pPr>
            <a:r>
              <a:rPr lang="en-AU" i="1"/>
              <a:t>A penalty is awarded to the non offending team at the mark where the offence occurred.</a:t>
            </a:r>
            <a:endParaRPr/>
          </a:p>
          <a:p>
            <a:pPr marL="228600" lvl="0" indent="-228600" algn="just" rtl="0">
              <a:spcBef>
                <a:spcPts val="0"/>
              </a:spcBef>
              <a:spcAft>
                <a:spcPts val="0"/>
              </a:spcAft>
              <a:buNone/>
            </a:pPr>
            <a:r>
              <a:rPr lang="en-AU" i="1"/>
              <a:t> </a:t>
            </a:r>
            <a:endParaRPr/>
          </a:p>
          <a:p>
            <a:pPr marL="228600" lvl="0" indent="-228600" algn="l" rtl="0">
              <a:spcBef>
                <a:spcPts val="0"/>
              </a:spcBef>
              <a:spcAft>
                <a:spcPts val="0"/>
              </a:spcAft>
              <a:buNone/>
            </a:pPr>
            <a:r>
              <a:rPr lang="en-AU" i="1"/>
              <a:t>As a minimum the offending player shall be given a warning by the Referee.  Any re offence would result in the player being dismissed for a period of time.</a:t>
            </a:r>
            <a:r>
              <a:rPr lang="en-AU"/>
              <a:t> </a:t>
            </a:r>
            <a:endParaRPr/>
          </a:p>
          <a:p>
            <a:pPr marL="228600" lvl="0" indent="-228600" algn="l" rtl="0">
              <a:spcBef>
                <a:spcPts val="0"/>
              </a:spcBef>
              <a:spcAft>
                <a:spcPts val="0"/>
              </a:spcAft>
              <a:buNone/>
            </a:pPr>
            <a:r>
              <a:rPr lang="en-AU"/>
              <a:t>-----------------------------------------------------------------------------------------------------</a:t>
            </a:r>
            <a:endParaRPr/>
          </a:p>
          <a:p>
            <a:pPr marL="228600" lvl="0" indent="-228600" algn="l" rtl="0">
              <a:spcBef>
                <a:spcPts val="0"/>
              </a:spcBef>
              <a:spcAft>
                <a:spcPts val="0"/>
              </a:spcAft>
              <a:buNone/>
            </a:pPr>
            <a:endParaRPr/>
          </a:p>
          <a:p>
            <a:pPr marL="228600" lvl="0" indent="-228600" algn="l" rtl="0">
              <a:spcBef>
                <a:spcPts val="0"/>
              </a:spcBef>
              <a:spcAft>
                <a:spcPts val="0"/>
              </a:spcAft>
              <a:buNone/>
            </a:pPr>
            <a:r>
              <a:rPr lang="en-AU" b="1"/>
              <a:t>Players who make false claims are to be dealt with severely</a:t>
            </a:r>
            <a:r>
              <a:rPr lang="en-AU"/>
              <a:t> </a:t>
            </a:r>
            <a:endParaRPr/>
          </a:p>
          <a:p>
            <a:pPr marL="0" lvl="0" indent="0" algn="l" rtl="0">
              <a:spcBef>
                <a:spcPts val="0"/>
              </a:spcBef>
              <a:spcAft>
                <a:spcPts val="0"/>
              </a:spcAft>
              <a:buNone/>
            </a:pPr>
            <a:endParaRPr/>
          </a:p>
        </p:txBody>
      </p:sp>
      <p:sp>
        <p:nvSpPr>
          <p:cNvPr id="486" name="Google Shape;486;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What is your ruling?</a:t>
            </a:r>
            <a:endParaRPr/>
          </a:p>
          <a:p>
            <a:pPr marL="0" lvl="0" indent="0" algn="l" rtl="0">
              <a:spcBef>
                <a:spcPts val="0"/>
              </a:spcBef>
              <a:spcAft>
                <a:spcPts val="0"/>
              </a:spcAft>
              <a:buNone/>
            </a:pPr>
            <a:endParaRPr/>
          </a:p>
          <a:p>
            <a:pPr marL="0" lvl="0" indent="0" algn="l" rtl="0">
              <a:spcBef>
                <a:spcPts val="0"/>
              </a:spcBef>
              <a:spcAft>
                <a:spcPts val="0"/>
              </a:spcAft>
              <a:buNone/>
            </a:pPr>
            <a:r>
              <a:rPr lang="en-AU"/>
              <a:t>If you did not see what happened – play the touch</a:t>
            </a:r>
            <a:endParaRPr/>
          </a:p>
          <a:p>
            <a:pPr marL="0" lvl="0" indent="0" algn="l" rtl="0">
              <a:spcBef>
                <a:spcPts val="0"/>
              </a:spcBef>
              <a:spcAft>
                <a:spcPts val="0"/>
              </a:spcAft>
              <a:buNone/>
            </a:pPr>
            <a:endParaRPr/>
          </a:p>
          <a:p>
            <a:pPr marL="0" lvl="0" indent="0" algn="l" rtl="0">
              <a:spcBef>
                <a:spcPts val="0"/>
              </a:spcBef>
              <a:spcAft>
                <a:spcPts val="0"/>
              </a:spcAft>
              <a:buNone/>
            </a:pPr>
            <a:r>
              <a:rPr lang="en-AU"/>
              <a:t>If you saw no touch or the ball was dumped first – voluntary rollball</a:t>
            </a:r>
            <a:endParaRPr/>
          </a:p>
          <a:p>
            <a:pPr marL="0" lvl="0" indent="0" algn="l" rtl="0">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AU" sz="1200">
                <a:solidFill>
                  <a:schemeClr val="dk1"/>
                </a:solidFill>
                <a:latin typeface="Times New Roman"/>
                <a:ea typeface="Times New Roman"/>
                <a:cs typeface="Times New Roman"/>
                <a:sym typeface="Times New Roman"/>
              </a:rPr>
              <a:t>9.5 Voluntary Rollball. A player must not perform a Rollball unless a Touch has been made or unless directed to do so by the Referee. A breach of Rule 9.5 will result in a Penalty awarded to the non-offending team at the Mark where the Rollball was performed. </a:t>
            </a:r>
            <a:endParaRPr/>
          </a:p>
          <a:p>
            <a:pPr marL="0" lvl="0" indent="0" algn="l" rtl="0">
              <a:spcBef>
                <a:spcPts val="0"/>
              </a:spcBef>
              <a:spcAft>
                <a:spcPts val="0"/>
              </a:spcAft>
              <a:buNone/>
            </a:pPr>
            <a:endParaRPr/>
          </a:p>
        </p:txBody>
      </p:sp>
      <p:sp>
        <p:nvSpPr>
          <p:cNvPr id="493" name="Google Shape;493;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AU"/>
              <a:t>a)      What if a player falsely claims a touch?</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         First offence by a player = warning/penalty.</a:t>
            </a:r>
            <a:endParaRPr/>
          </a:p>
          <a:p>
            <a:pPr marL="0" lvl="0" indent="0" algn="l" rtl="0">
              <a:spcBef>
                <a:spcPts val="0"/>
              </a:spcBef>
              <a:spcAft>
                <a:spcPts val="0"/>
              </a:spcAft>
              <a:buNone/>
            </a:pPr>
            <a:r>
              <a:rPr lang="en-AU"/>
              <a:t>-         Second offence by same player = sin bin/penalty.</a:t>
            </a:r>
            <a:endParaRPr/>
          </a:p>
          <a:p>
            <a:pPr marL="0" lvl="0" indent="0" algn="l" rtl="0">
              <a:spcBef>
                <a:spcPts val="0"/>
              </a:spcBef>
              <a:spcAft>
                <a:spcPts val="0"/>
              </a:spcAft>
              <a:buNone/>
            </a:pPr>
            <a:r>
              <a:rPr lang="en-AU"/>
              <a:t>-         Third offence by same player = send off and advise captain/penalty.</a:t>
            </a:r>
            <a:endParaRPr/>
          </a:p>
          <a:p>
            <a:pPr marL="0" lvl="0" indent="0" algn="l" rtl="0">
              <a:spcBef>
                <a:spcPts val="0"/>
              </a:spcBef>
              <a:spcAft>
                <a:spcPts val="0"/>
              </a:spcAft>
              <a:buNone/>
            </a:pPr>
            <a:r>
              <a:rPr lang="en-AU"/>
              <a:t>-         Second offence by same team = warning/penalty and advise captain.</a:t>
            </a:r>
            <a:endParaRPr/>
          </a:p>
          <a:p>
            <a:pPr marL="0" lvl="0" indent="0" algn="l" rtl="0">
              <a:spcBef>
                <a:spcPts val="0"/>
              </a:spcBef>
              <a:spcAft>
                <a:spcPts val="0"/>
              </a:spcAft>
              <a:buNone/>
            </a:pPr>
            <a:r>
              <a:rPr lang="en-AU"/>
              <a:t>-         Third offence by same team = sin bin/penalty.</a:t>
            </a:r>
            <a:endParaRPr/>
          </a:p>
          <a:p>
            <a:pPr marL="0" lvl="0" indent="0" algn="l" rtl="0">
              <a:spcBef>
                <a:spcPts val="0"/>
              </a:spcBef>
              <a:spcAft>
                <a:spcPts val="0"/>
              </a:spcAft>
              <a:buNone/>
            </a:pPr>
            <a:r>
              <a:rPr lang="en-AU"/>
              <a:t>- 	YES / No Call  - </a:t>
            </a:r>
            <a:r>
              <a:rPr lang="en-AU">
                <a:solidFill>
                  <a:srgbClr val="FF0000"/>
                </a:solidFill>
              </a:rPr>
              <a:t> Call Play On (Advantage) if the momentum of the game has not been affected.  If momentum has been affected by the call then a Penalty is to be awarded.</a:t>
            </a:r>
            <a:r>
              <a:rPr lang="en-AU"/>
              <a:t> </a:t>
            </a:r>
            <a:endParaRPr/>
          </a:p>
          <a:p>
            <a:pPr marL="0" lvl="0" indent="0" algn="l" rtl="0">
              <a:spcBef>
                <a:spcPts val="0"/>
              </a:spcBef>
              <a:spcAft>
                <a:spcPts val="0"/>
              </a:spcAft>
              <a:buNone/>
            </a:pPr>
            <a:endParaRPr/>
          </a:p>
        </p:txBody>
      </p:sp>
      <p:sp>
        <p:nvSpPr>
          <p:cNvPr id="504" name="Google Shape;504;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Demander des volontaires :</a:t>
            </a:r>
            <a:endParaRPr/>
          </a:p>
          <a:p>
            <a:pPr marL="0" lvl="0" indent="0" algn="l" rtl="0">
              <a:spcBef>
                <a:spcPts val="0"/>
              </a:spcBef>
              <a:spcAft>
                <a:spcPts val="0"/>
              </a:spcAft>
              <a:buNone/>
            </a:pPr>
            <a:endParaRPr/>
          </a:p>
          <a:p>
            <a:pPr marL="0" lvl="0" indent="0" algn="l" rtl="0">
              <a:spcBef>
                <a:spcPts val="0"/>
              </a:spcBef>
              <a:spcAft>
                <a:spcPts val="0"/>
              </a:spcAft>
              <a:buNone/>
            </a:pPr>
            <a:r>
              <a:rPr lang="en-AU"/>
              <a:t>Exercice : </a:t>
            </a:r>
            <a:endParaRPr/>
          </a:p>
          <a:p>
            <a:pPr marL="0" lvl="0" indent="0" algn="l" rtl="0">
              <a:spcBef>
                <a:spcPts val="0"/>
              </a:spcBef>
              <a:spcAft>
                <a:spcPts val="0"/>
              </a:spcAft>
              <a:buNone/>
            </a:pPr>
            <a:endParaRPr/>
          </a:p>
          <a:p>
            <a:pPr marL="0" lvl="0" indent="0" algn="l" rtl="0">
              <a:spcBef>
                <a:spcPts val="0"/>
              </a:spcBef>
              <a:spcAft>
                <a:spcPts val="0"/>
              </a:spcAft>
              <a:buNone/>
            </a:pPr>
            <a:r>
              <a:rPr lang="en-AU"/>
              <a:t>Touch depuis l’arrière : où se trouve la marque ? La marque est le joueur en possession, pas le toucheur !</a:t>
            </a:r>
            <a:endParaRPr/>
          </a:p>
          <a:p>
            <a:pPr marL="0" lvl="0" indent="0" algn="l" rtl="0">
              <a:spcBef>
                <a:spcPts val="0"/>
              </a:spcBef>
              <a:spcAft>
                <a:spcPts val="0"/>
              </a:spcAft>
              <a:buNone/>
            </a:pPr>
            <a:endParaRPr/>
          </a:p>
          <a:p>
            <a:pPr marL="0" lvl="0" indent="0" algn="l" rtl="0">
              <a:spcBef>
                <a:spcPts val="0"/>
              </a:spcBef>
              <a:spcAft>
                <a:spcPts val="0"/>
              </a:spcAft>
              <a:buNone/>
            </a:pPr>
            <a:r>
              <a:rPr lang="en-AU"/>
              <a:t>Touch depuis le côté : jusqu’où la marque peut dépasser le toucheur ? Faites faire de petits pas au joueur en possession lorsqu’il passe à côté du défenseur qui l’a touché. Dans chaque cas, notez où se trouve le ballon par rapport au défenseur quand il est posé au le sol.</a:t>
            </a:r>
            <a:endParaRPr/>
          </a:p>
          <a:p>
            <a:pPr marL="0" lvl="0" indent="0" algn="l" rtl="0">
              <a:spcBef>
                <a:spcPts val="0"/>
              </a:spcBef>
              <a:spcAft>
                <a:spcPts val="0"/>
              </a:spcAft>
              <a:buNone/>
            </a:pPr>
            <a:endParaRPr/>
          </a:p>
          <a:p>
            <a:pPr marL="0" lvl="0" indent="0" algn="l" rtl="0">
              <a:spcBef>
                <a:spcPts val="0"/>
              </a:spcBef>
              <a:spcAft>
                <a:spcPts val="0"/>
              </a:spcAft>
              <a:buNone/>
            </a:pPr>
            <a:r>
              <a:rPr lang="en-AU"/>
              <a:t>Demandez aux participants d’indiquer la position du demi dans chaque cas. Est-ce que la position donne un meilleur ou moins bon indicateur sur le fait que le ballon a été posé sur la marque ou pas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AU"/>
              <a:t>Volunteers please!</a:t>
            </a:r>
            <a:endParaRPr/>
          </a:p>
          <a:p>
            <a:pPr marL="0" lvl="0" indent="0" algn="l" rtl="0">
              <a:spcBef>
                <a:spcPts val="0"/>
              </a:spcBef>
              <a:spcAft>
                <a:spcPts val="0"/>
              </a:spcAft>
              <a:buNone/>
            </a:pPr>
            <a:endParaRPr/>
          </a:p>
          <a:p>
            <a:pPr marL="0" lvl="0" indent="0" algn="l" rtl="0">
              <a:spcBef>
                <a:spcPts val="0"/>
              </a:spcBef>
              <a:spcAft>
                <a:spcPts val="0"/>
              </a:spcAft>
              <a:buNone/>
            </a:pPr>
            <a:r>
              <a:rPr lang="en-AU"/>
              <a:t>Practice :</a:t>
            </a:r>
            <a:endParaRPr/>
          </a:p>
          <a:p>
            <a:pPr marL="0" lvl="0" indent="0" algn="l" rtl="0">
              <a:spcBef>
                <a:spcPts val="0"/>
              </a:spcBef>
              <a:spcAft>
                <a:spcPts val="0"/>
              </a:spcAft>
              <a:buNone/>
            </a:pPr>
            <a:endParaRPr/>
          </a:p>
          <a:p>
            <a:pPr marL="0" lvl="0" indent="0" algn="l" rtl="0">
              <a:spcBef>
                <a:spcPts val="0"/>
              </a:spcBef>
              <a:spcAft>
                <a:spcPts val="0"/>
              </a:spcAft>
              <a:buNone/>
            </a:pPr>
            <a:r>
              <a:rPr lang="en-AU"/>
              <a:t>Touching from behind – where is the mark?  The mark is the player in Possession, not the toucher.</a:t>
            </a:r>
            <a:endParaRPr/>
          </a:p>
          <a:p>
            <a:pPr marL="0" lvl="0" indent="0" algn="l" rtl="0">
              <a:spcBef>
                <a:spcPts val="0"/>
              </a:spcBef>
              <a:spcAft>
                <a:spcPts val="0"/>
              </a:spcAft>
              <a:buNone/>
            </a:pPr>
            <a:endParaRPr/>
          </a:p>
          <a:p>
            <a:pPr marL="0" lvl="0" indent="0" algn="l" rtl="0">
              <a:spcBef>
                <a:spcPts val="0"/>
              </a:spcBef>
              <a:spcAft>
                <a:spcPts val="0"/>
              </a:spcAft>
              <a:buNone/>
            </a:pPr>
            <a:r>
              <a:rPr lang="en-AU"/>
              <a:t>Touching from beside – how far can the mark extend past the toucher? Have the ball carrier make small steps as they pass by a defender who touches them.  Then have them make large steps as they pass by a defender who touches them.  Note in each case how far the ball is from the defender when it touches the ground.</a:t>
            </a:r>
            <a:endParaRPr/>
          </a:p>
          <a:p>
            <a:pPr marL="0" lvl="0" indent="0" algn="l" rtl="0">
              <a:spcBef>
                <a:spcPts val="0"/>
              </a:spcBef>
              <a:spcAft>
                <a:spcPts val="0"/>
              </a:spcAft>
              <a:buNone/>
            </a:pPr>
            <a:endParaRPr/>
          </a:p>
          <a:p>
            <a:pPr marL="0" lvl="0" indent="0" algn="l" rtl="0">
              <a:spcBef>
                <a:spcPts val="0"/>
              </a:spcBef>
              <a:spcAft>
                <a:spcPts val="0"/>
              </a:spcAft>
              <a:buNone/>
            </a:pPr>
            <a:r>
              <a:rPr lang="en-AU"/>
              <a:t>Ask the candidates to identify the position of the half in both cases.  Does the half’s position provide a better or worse indicator of whether the ball was rolled on the mark or not?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12" name="Google Shape;512;p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Questions to ask?</a:t>
            </a:r>
            <a:endParaRPr/>
          </a:p>
          <a:p>
            <a:pPr marL="171450" lvl="0" indent="-171450" algn="l" rtl="0">
              <a:spcBef>
                <a:spcPts val="0"/>
              </a:spcBef>
              <a:spcAft>
                <a:spcPts val="0"/>
              </a:spcAft>
              <a:buClr>
                <a:schemeClr val="dk1"/>
              </a:buClr>
              <a:buSzPts val="1200"/>
              <a:buFont typeface="Calibri"/>
              <a:buChar char="-"/>
            </a:pPr>
            <a:r>
              <a:rPr lang="en-AU"/>
              <a:t>Try or Not?  What is the actual ruling you are delivering?</a:t>
            </a:r>
            <a:endParaRPr/>
          </a:p>
          <a:p>
            <a:pPr marL="171450" lvl="0" indent="-171450" algn="l" rtl="0">
              <a:spcBef>
                <a:spcPts val="0"/>
              </a:spcBef>
              <a:spcAft>
                <a:spcPts val="0"/>
              </a:spcAft>
              <a:buClr>
                <a:schemeClr val="dk1"/>
              </a:buClr>
              <a:buSzPts val="1200"/>
              <a:buFont typeface="Calibri"/>
              <a:buChar char="-"/>
            </a:pPr>
            <a:r>
              <a:rPr lang="en-AU"/>
              <a:t>What do you communicate?</a:t>
            </a:r>
            <a:endParaRPr/>
          </a:p>
          <a:p>
            <a:pPr marL="171450" lvl="0" indent="-171450" algn="l" rtl="0">
              <a:spcBef>
                <a:spcPts val="0"/>
              </a:spcBef>
              <a:spcAft>
                <a:spcPts val="0"/>
              </a:spcAft>
              <a:buClr>
                <a:schemeClr val="dk1"/>
              </a:buClr>
              <a:buSzPts val="1200"/>
              <a:buFont typeface="Calibri"/>
              <a:buChar char="-"/>
            </a:pPr>
            <a:r>
              <a:rPr lang="en-AU"/>
              <a:t>Where is the Mark?</a:t>
            </a:r>
            <a:endParaRPr/>
          </a:p>
          <a:p>
            <a:pPr marL="171450" lvl="0" indent="-171450" algn="l" rtl="0">
              <a:spcBef>
                <a:spcPts val="0"/>
              </a:spcBef>
              <a:spcAft>
                <a:spcPts val="0"/>
              </a:spcAft>
              <a:buClr>
                <a:schemeClr val="dk1"/>
              </a:buClr>
              <a:buSzPts val="1200"/>
              <a:buFont typeface="Calibri"/>
              <a:buChar char="-"/>
            </a:pPr>
            <a:r>
              <a:rPr lang="en-AU"/>
              <a:t>Are there visual clues that allow you to make a better decision?</a:t>
            </a:r>
            <a:endParaRPr/>
          </a:p>
          <a:p>
            <a:pPr marL="171450" lvl="0" indent="-9525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b="1"/>
              <a:t>Objectives</a:t>
            </a:r>
            <a:endParaRPr b="0"/>
          </a:p>
          <a:p>
            <a:pPr marL="0" lvl="0" indent="0" algn="l" rtl="0">
              <a:spcBef>
                <a:spcPts val="0"/>
              </a:spcBef>
              <a:spcAft>
                <a:spcPts val="0"/>
              </a:spcAft>
              <a:buClr>
                <a:schemeClr val="dk1"/>
              </a:buClr>
              <a:buSzPts val="1200"/>
              <a:buFont typeface="Calibri"/>
              <a:buNone/>
            </a:pPr>
            <a:r>
              <a:rPr lang="en-AU" b="0"/>
              <a:t>Look at relative body position – Whoever is lower is more likely to have won the contest</a:t>
            </a:r>
            <a:endParaRPr/>
          </a:p>
          <a:p>
            <a:pPr marL="0" lvl="0" indent="0" algn="l" rtl="0">
              <a:spcBef>
                <a:spcPts val="0"/>
              </a:spcBef>
              <a:spcAft>
                <a:spcPts val="0"/>
              </a:spcAft>
              <a:buClr>
                <a:schemeClr val="dk1"/>
              </a:buClr>
              <a:buSzPts val="1200"/>
              <a:buFont typeface="Calibri"/>
              <a:buNone/>
            </a:pPr>
            <a:r>
              <a:rPr lang="en-AU" b="0"/>
              <a:t>Look where defender is standing – forward of the line is likely to be a touch, behind the line is likely to be a try</a:t>
            </a:r>
            <a:endParaRPr b="1"/>
          </a:p>
          <a:p>
            <a:pPr marL="171450" lvl="0" indent="-95250" algn="l" rtl="0">
              <a:spcBef>
                <a:spcPts val="0"/>
              </a:spcBef>
              <a:spcAft>
                <a:spcPts val="0"/>
              </a:spcAft>
              <a:buClr>
                <a:schemeClr val="dk1"/>
              </a:buClr>
              <a:buSzPts val="1200"/>
              <a:buFont typeface="Calibri"/>
              <a:buNone/>
            </a:pPr>
            <a:endParaRPr/>
          </a:p>
        </p:txBody>
      </p:sp>
      <p:sp>
        <p:nvSpPr>
          <p:cNvPr id="520" name="Google Shape;520;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9" name="Google Shape;529;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3 règles a présenter ici </a:t>
            </a:r>
            <a:endParaRPr/>
          </a:p>
          <a:p>
            <a:pPr marL="0" lvl="0" indent="0" algn="l" rtl="0">
              <a:spcBef>
                <a:spcPts val="0"/>
              </a:spcBef>
              <a:spcAft>
                <a:spcPts val="0"/>
              </a:spcAft>
              <a:buNone/>
            </a:pPr>
            <a:r>
              <a:rPr lang="en-AU"/>
              <a:t>obligation de monter</a:t>
            </a:r>
            <a:endParaRPr/>
          </a:p>
          <a:p>
            <a:pPr marL="0" lvl="0" indent="0" algn="l" rtl="0">
              <a:spcBef>
                <a:spcPts val="0"/>
              </a:spcBef>
              <a:spcAft>
                <a:spcPts val="0"/>
              </a:spcAft>
              <a:buNone/>
            </a:pPr>
            <a:r>
              <a:rPr lang="en-AU"/>
              <a:t>ballon dans les 7 </a:t>
            </a:r>
            <a:endParaRPr/>
          </a:p>
          <a:p>
            <a:pPr marL="0" lvl="0" indent="0" algn="l" rtl="0">
              <a:spcBef>
                <a:spcPts val="0"/>
              </a:spcBef>
              <a:spcAft>
                <a:spcPts val="0"/>
              </a:spcAft>
              <a:buNone/>
            </a:pPr>
            <a:r>
              <a:rPr lang="en-AU"/>
              <a:t>ne pas trop reculer </a:t>
            </a:r>
            <a:br>
              <a:rPr lang="en-AU"/>
            </a:br>
            <a:r>
              <a:rPr lang="en-AU"/>
              <a:t>on peut y ajouter les infos concernant la marque pour les toucher dans les 7 et la zone d’essai</a:t>
            </a:r>
            <a:endParaRPr/>
          </a:p>
        </p:txBody>
      </p:sp>
      <p:sp>
        <p:nvSpPr>
          <p:cNvPr id="536" name="Google Shape;536;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t>Parler de “raisonnable” et de “imminent”</a:t>
            </a:r>
            <a:endParaRPr b="1"/>
          </a:p>
          <a:p>
            <a:pPr marL="0" lvl="0" indent="0" algn="l" rtl="0">
              <a:spcBef>
                <a:spcPts val="0"/>
              </a:spcBef>
              <a:spcAft>
                <a:spcPts val="0"/>
              </a:spcAft>
              <a:buNone/>
            </a:pPr>
            <a:endParaRPr b="1"/>
          </a:p>
          <a:p>
            <a:pPr marL="0" lvl="0" indent="0" algn="l" rtl="0">
              <a:spcBef>
                <a:spcPts val="0"/>
              </a:spcBef>
              <a:spcAft>
                <a:spcPts val="0"/>
              </a:spcAft>
              <a:buNone/>
            </a:pPr>
            <a:r>
              <a:rPr lang="en-AU" b="1"/>
              <a:t>Objective</a:t>
            </a:r>
            <a:endParaRPr/>
          </a:p>
          <a:p>
            <a:pPr marL="0" lvl="0" indent="0" algn="l" rtl="0">
              <a:spcBef>
                <a:spcPts val="0"/>
              </a:spcBef>
              <a:spcAft>
                <a:spcPts val="0"/>
              </a:spcAft>
              <a:buNone/>
            </a:pPr>
            <a:r>
              <a:rPr lang="en-AU"/>
              <a:t>Address the word ‘Imminent’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43" name="Google Shape;543;p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0" name="Google Shape;550;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Move up : est le terme a utiliser pour harmoniser la communication en anglais</a:t>
            </a:r>
            <a:endParaRPr/>
          </a:p>
        </p:txBody>
      </p:sp>
      <p:sp>
        <p:nvSpPr>
          <p:cNvPr id="558" name="Google Shape;558;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5" name="Google Shape;565;p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1" name="Google Shape;571;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3" name="Google Shape;603;p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p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5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p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p5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5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t>Page 59 in the Presenter’s Manual</a:t>
            </a:r>
            <a:endParaRPr/>
          </a:p>
          <a:p>
            <a:pPr marL="0" lvl="0" indent="0" algn="l" rtl="0">
              <a:spcBef>
                <a:spcPts val="0"/>
              </a:spcBef>
              <a:spcAft>
                <a:spcPts val="0"/>
              </a:spcAft>
              <a:buNone/>
            </a:pPr>
            <a:endParaRPr b="1" u="sng"/>
          </a:p>
          <a:p>
            <a:pPr marL="0" lvl="0" indent="0" algn="l" rtl="0">
              <a:spcBef>
                <a:spcPts val="0"/>
              </a:spcBef>
              <a:spcAft>
                <a:spcPts val="0"/>
              </a:spcAft>
              <a:buNone/>
            </a:pPr>
            <a:r>
              <a:rPr lang="en-AU" b="1"/>
              <a:t>Ask for 2 volunteers + halves</a:t>
            </a:r>
            <a:endParaRPr/>
          </a:p>
          <a:p>
            <a:pPr marL="0" lvl="0" indent="0" algn="l" rtl="0">
              <a:spcBef>
                <a:spcPts val="0"/>
              </a:spcBef>
              <a:spcAft>
                <a:spcPts val="0"/>
              </a:spcAft>
              <a:buNone/>
            </a:pPr>
            <a:endParaRPr b="1"/>
          </a:p>
          <a:p>
            <a:pPr marL="0" lvl="0" indent="0" algn="l" rtl="0">
              <a:spcBef>
                <a:spcPts val="0"/>
              </a:spcBef>
              <a:spcAft>
                <a:spcPts val="0"/>
              </a:spcAft>
              <a:buNone/>
            </a:pPr>
            <a:r>
              <a:rPr lang="en-AU" b="1"/>
              <a:t>Get “Good” volunteer to demonstrate 4 correct ways of doing a rollball:</a:t>
            </a:r>
            <a:endParaRPr/>
          </a:p>
          <a:p>
            <a:pPr marL="0" lvl="0" indent="-76200" algn="l" rtl="0">
              <a:spcBef>
                <a:spcPts val="0"/>
              </a:spcBef>
              <a:spcAft>
                <a:spcPts val="0"/>
              </a:spcAft>
              <a:buClr>
                <a:schemeClr val="dk1"/>
              </a:buClr>
              <a:buSzPts val="1200"/>
              <a:buFont typeface="Arial"/>
              <a:buChar char="•"/>
            </a:pPr>
            <a:r>
              <a:rPr lang="en-AU" b="1"/>
              <a:t> Stepping over a static ball</a:t>
            </a:r>
            <a:endParaRPr/>
          </a:p>
          <a:p>
            <a:pPr marL="0" lvl="0" indent="-76200" algn="l" rtl="0">
              <a:spcBef>
                <a:spcPts val="0"/>
              </a:spcBef>
              <a:spcAft>
                <a:spcPts val="0"/>
              </a:spcAft>
              <a:buClr>
                <a:schemeClr val="dk1"/>
              </a:buClr>
              <a:buSzPts val="1200"/>
              <a:buFont typeface="Arial"/>
              <a:buChar char="•"/>
            </a:pPr>
            <a:r>
              <a:rPr lang="en-AU" b="1"/>
              <a:t> Normal dumping of the ball</a:t>
            </a:r>
            <a:endParaRPr/>
          </a:p>
          <a:p>
            <a:pPr marL="0" lvl="0" indent="-76200" algn="l" rtl="0">
              <a:spcBef>
                <a:spcPts val="0"/>
              </a:spcBef>
              <a:spcAft>
                <a:spcPts val="0"/>
              </a:spcAft>
              <a:buClr>
                <a:schemeClr val="dk1"/>
              </a:buClr>
              <a:buSzPts val="1200"/>
              <a:buFont typeface="Arial"/>
              <a:buChar char="•"/>
            </a:pPr>
            <a:r>
              <a:rPr lang="en-AU" b="1"/>
              <a:t> Rolling the ball back</a:t>
            </a:r>
            <a:endParaRPr/>
          </a:p>
          <a:p>
            <a:pPr marL="0" lvl="0" indent="-76200" algn="l" rtl="0">
              <a:spcBef>
                <a:spcPts val="0"/>
              </a:spcBef>
              <a:spcAft>
                <a:spcPts val="0"/>
              </a:spcAft>
              <a:buClr>
                <a:schemeClr val="dk1"/>
              </a:buClr>
              <a:buSzPts val="1200"/>
              <a:buFont typeface="Arial"/>
              <a:buChar char="•"/>
            </a:pPr>
            <a:r>
              <a:rPr lang="en-AU" b="1"/>
              <a:t> Rugby League-style ball under the foot</a:t>
            </a:r>
            <a:endParaRPr b="1"/>
          </a:p>
          <a:p>
            <a:pPr marL="0" lvl="0" indent="0" algn="l" rtl="0">
              <a:spcBef>
                <a:spcPts val="0"/>
              </a:spcBef>
              <a:spcAft>
                <a:spcPts val="0"/>
              </a:spcAft>
              <a:buNone/>
            </a:pPr>
            <a:endParaRPr b="1" u="sng"/>
          </a:p>
          <a:p>
            <a:pPr marL="0" lvl="0" indent="0" algn="l" rtl="0">
              <a:spcBef>
                <a:spcPts val="0"/>
              </a:spcBef>
              <a:spcAft>
                <a:spcPts val="0"/>
              </a:spcAft>
              <a:buNone/>
            </a:pPr>
            <a:r>
              <a:rPr lang="en-AU" b="1" u="sng"/>
              <a:t>Incorrect Rollballs</a:t>
            </a:r>
            <a:endParaRPr b="1" u="sng"/>
          </a:p>
          <a:p>
            <a:pPr marL="0" lvl="0" indent="0" algn="l" rtl="0">
              <a:spcBef>
                <a:spcPts val="0"/>
              </a:spcBef>
              <a:spcAft>
                <a:spcPts val="0"/>
              </a:spcAft>
              <a:buNone/>
            </a:pPr>
            <a:endParaRPr b="1" u="sng"/>
          </a:p>
          <a:p>
            <a:pPr marL="0" lvl="0" indent="0" algn="l" rtl="0">
              <a:spcBef>
                <a:spcPts val="0"/>
              </a:spcBef>
              <a:spcAft>
                <a:spcPts val="0"/>
              </a:spcAft>
              <a:buNone/>
            </a:pPr>
            <a:r>
              <a:rPr lang="en-AU" b="1"/>
              <a:t>Get “Bad” volunteer to demonstrate 4 incorrect ways of doing a rollball:</a:t>
            </a:r>
            <a:endParaRPr/>
          </a:p>
          <a:p>
            <a:pPr marL="0" lvl="0" indent="-76200" algn="l" rtl="0">
              <a:spcBef>
                <a:spcPts val="0"/>
              </a:spcBef>
              <a:spcAft>
                <a:spcPts val="0"/>
              </a:spcAft>
              <a:buClr>
                <a:schemeClr val="dk1"/>
              </a:buClr>
              <a:buSzPts val="1200"/>
              <a:buFont typeface="Calibri"/>
              <a:buChar char="•"/>
            </a:pPr>
            <a:r>
              <a:rPr lang="en-AU" b="1"/>
              <a:t>More than 1 meter</a:t>
            </a:r>
            <a:endParaRPr/>
          </a:p>
          <a:p>
            <a:pPr marL="0" lvl="0" indent="-76200" algn="l" rtl="0">
              <a:spcBef>
                <a:spcPts val="0"/>
              </a:spcBef>
              <a:spcAft>
                <a:spcPts val="0"/>
              </a:spcAft>
              <a:buClr>
                <a:schemeClr val="dk1"/>
              </a:buClr>
              <a:buSzPts val="1200"/>
              <a:buFont typeface="Calibri"/>
              <a:buChar char="•"/>
            </a:pPr>
            <a:r>
              <a:rPr lang="en-AU" b="1"/>
              <a:t>Beside the foot</a:t>
            </a:r>
            <a:endParaRPr/>
          </a:p>
          <a:p>
            <a:pPr marL="0" lvl="0" indent="-76200" algn="l" rtl="0">
              <a:spcBef>
                <a:spcPts val="0"/>
              </a:spcBef>
              <a:spcAft>
                <a:spcPts val="0"/>
              </a:spcAft>
              <a:buClr>
                <a:schemeClr val="dk1"/>
              </a:buClr>
              <a:buSzPts val="1200"/>
              <a:buFont typeface="Calibri"/>
              <a:buChar char="•"/>
            </a:pPr>
            <a:r>
              <a:rPr lang="en-AU" b="1"/>
              <a:t>Passing between legs</a:t>
            </a:r>
            <a:endParaRPr/>
          </a:p>
          <a:p>
            <a:pPr marL="0" lvl="0" indent="-76200" algn="l" rtl="0">
              <a:spcBef>
                <a:spcPts val="0"/>
              </a:spcBef>
              <a:spcAft>
                <a:spcPts val="0"/>
              </a:spcAft>
              <a:buClr>
                <a:schemeClr val="dk1"/>
              </a:buClr>
              <a:buSzPts val="1200"/>
              <a:buFont typeface="Calibri"/>
              <a:buChar char="•"/>
            </a:pPr>
            <a:r>
              <a:rPr lang="en-AU" b="1"/>
              <a:t>Not on the mark (penalty)</a:t>
            </a:r>
            <a:endParaRPr b="1" u="sng"/>
          </a:p>
          <a:p>
            <a:pPr marL="0" lvl="0" indent="0" algn="l" rtl="0">
              <a:spcBef>
                <a:spcPts val="0"/>
              </a:spcBef>
              <a:spcAft>
                <a:spcPts val="0"/>
              </a:spcAft>
              <a:buNone/>
            </a:pPr>
            <a:endParaRPr b="1" u="sng"/>
          </a:p>
          <a:p>
            <a:pPr marL="0" lvl="0" indent="0" algn="l" rtl="0">
              <a:spcBef>
                <a:spcPts val="0"/>
              </a:spcBef>
              <a:spcAft>
                <a:spcPts val="0"/>
              </a:spcAft>
              <a:buNone/>
            </a:pPr>
            <a:r>
              <a:rPr lang="en-AU" b="1" u="sng"/>
              <a:t>Voluntary Rollball</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a)      The player in possession is not permitted to perform a rollball until a </a:t>
            </a:r>
            <a:r>
              <a:rPr lang="en-AU" b="1" i="1"/>
              <a:t>Touch</a:t>
            </a:r>
            <a:r>
              <a:rPr lang="en-AU"/>
              <a:t> has actually been effected.</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b)      The ball may contact the ground prior to a touch being effected but once </a:t>
            </a:r>
            <a:r>
              <a:rPr lang="en-AU" b="1" i="1"/>
              <a:t>Released  </a:t>
            </a:r>
            <a:r>
              <a:rPr lang="en-AU"/>
              <a:t>constitutes a rollball.</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b="1"/>
              <a:t>3)	</a:t>
            </a:r>
            <a:r>
              <a:rPr lang="en-AU" b="1" u="sng"/>
              <a:t>Key Points</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The ball does not necessarily have to be lifted from the ground for a rollball but the Referee is to ensure the rollball is performed on the mark </a:t>
            </a:r>
            <a:endParaRPr/>
          </a:p>
          <a:p>
            <a:pPr marL="0" lvl="0" indent="0" algn="l" rtl="0">
              <a:spcBef>
                <a:spcPts val="0"/>
              </a:spcBef>
              <a:spcAft>
                <a:spcPts val="0"/>
              </a:spcAft>
              <a:buNone/>
            </a:pPr>
            <a:endParaRPr/>
          </a:p>
        </p:txBody>
      </p:sp>
      <p:sp>
        <p:nvSpPr>
          <p:cNvPr id="721" name="Google Shape;721;p5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7" name="Google Shape;727;p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5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u="sng"/>
              <a:t>Key Points</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a)      The Referee must </a:t>
            </a:r>
            <a:r>
              <a:rPr lang="en-AU" b="1" u="sng"/>
              <a:t>control the seven (7) meter defensive line</a:t>
            </a:r>
            <a:r>
              <a:rPr lang="en-AU"/>
              <a:t> at all times.</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b)      The Referee must </a:t>
            </a:r>
            <a:r>
              <a:rPr lang="en-AU" b="1" u="sng"/>
              <a:t>set the seven (7) meter line</a:t>
            </a:r>
            <a:r>
              <a:rPr lang="en-AU"/>
              <a:t> at the rollball to give the defending team a definite onside line.</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c)      The Referee must continually communicate with the defending players to ensure that players </a:t>
            </a:r>
            <a:r>
              <a:rPr lang="en-AU" b="1" u="sng"/>
              <a:t>do not leave the defensive line</a:t>
            </a:r>
            <a:r>
              <a:rPr lang="en-AU"/>
              <a:t> before the half has touched the ball.</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d)      Offside players who are not retiring or who do not reach an onside position and who are moving to make a touch or get involved in play </a:t>
            </a:r>
            <a:r>
              <a:rPr lang="en-AU" b="1" u="sng"/>
              <a:t>are to be identified </a:t>
            </a:r>
            <a:r>
              <a:rPr lang="en-AU"/>
              <a:t>by their shirt number and warned as “offside” by the Referee to allow the attacking team to play through.  </a:t>
            </a:r>
            <a:r>
              <a:rPr lang="en-AU" u="sng"/>
              <a:t>The Referee must seek to play advantage from offside situations at every opportunity. </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a)      Where the half is approaching the rollball and is almost in position </a:t>
            </a:r>
            <a:r>
              <a:rPr lang="en-AU" b="1" u="sng"/>
              <a:t>communication from the Referee</a:t>
            </a:r>
            <a:r>
              <a:rPr lang="en-AU"/>
              <a:t> is vital and the Referee will determine when the defending players can leave their five (5) meter defensive positions.</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b)      The Referee must </a:t>
            </a:r>
            <a:r>
              <a:rPr lang="en-AU" b="1" u="sng"/>
              <a:t>watch the rollball and the actions of the half</a:t>
            </a:r>
            <a:r>
              <a:rPr lang="en-AU"/>
              <a:t> at all times to determine when the defending players can move forward from their seven (7) meter positions.</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r>
              <a:rPr lang="en-AU"/>
              <a:t>Where specific rules allow a rollball to be taken forward e.g. when within seven (7) meters of the defending tryline then the defending team must take up positions along a line </a:t>
            </a:r>
            <a:r>
              <a:rPr lang="en-AU" b="1" u="sng"/>
              <a:t>seven (7) meters from the rollball</a:t>
            </a:r>
            <a:r>
              <a:rPr lang="en-AU"/>
              <a:t>. </a:t>
            </a:r>
            <a:endParaRPr/>
          </a:p>
          <a:p>
            <a:pPr marL="0" lvl="0" indent="0" algn="l" rtl="0">
              <a:spcBef>
                <a:spcPts val="0"/>
              </a:spcBef>
              <a:spcAft>
                <a:spcPts val="0"/>
              </a:spcAft>
              <a:buNone/>
            </a:pPr>
            <a:endParaRPr/>
          </a:p>
        </p:txBody>
      </p:sp>
      <p:sp>
        <p:nvSpPr>
          <p:cNvPr id="736" name="Google Shape;736;p5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9" name="Google Shape;749;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4" name="Google Shape;754;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1" name="Google Shape;761;p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7" name="Google Shape;777;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REQUIRES A VIDEO EXAMPLE</a:t>
            </a:r>
            <a:endParaRPr/>
          </a:p>
        </p:txBody>
      </p:sp>
      <p:sp>
        <p:nvSpPr>
          <p:cNvPr id="778" name="Google Shape;778;p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6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2" name="Google Shape;792;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What is the difference?</a:t>
            </a:r>
            <a:endParaRPr/>
          </a:p>
          <a:p>
            <a:pPr marL="0" lvl="0" indent="0" algn="l" rtl="0">
              <a:spcBef>
                <a:spcPts val="0"/>
              </a:spcBef>
              <a:spcAft>
                <a:spcPts val="0"/>
              </a:spcAft>
              <a:buNone/>
            </a:pPr>
            <a:endParaRPr/>
          </a:p>
          <a:p>
            <a:pPr marL="0" lvl="0" indent="0" algn="l" rtl="0">
              <a:spcBef>
                <a:spcPts val="0"/>
              </a:spcBef>
              <a:spcAft>
                <a:spcPts val="0"/>
              </a:spcAft>
              <a:buNone/>
            </a:pPr>
            <a:r>
              <a:rPr lang="en-AU"/>
              <a:t>“Gone, Away, Pass Good!” all communicates your decision that the pass is GOOD.  There is no advantage possible.  There is NO SIGNAL.</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AU"/>
              <a:t>“Play On!” communicates your decision that the pass is BAD.  There is an advantage waiting to be assessed.  There is a sideways-motion arm signal.</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AU"/>
              <a:t>“Whistle” communicates that you are not looking for Advantage and that a penalty is warranted.  There will be a penalty signal.</a:t>
            </a:r>
            <a:endParaRPr/>
          </a:p>
          <a:p>
            <a:pPr marL="0" lvl="0" indent="0" algn="l" rtl="0">
              <a:spcBef>
                <a:spcPts val="0"/>
              </a:spcBef>
              <a:spcAft>
                <a:spcPts val="0"/>
              </a:spcAft>
              <a:buNone/>
            </a:pPr>
            <a:endParaRPr/>
          </a:p>
        </p:txBody>
      </p:sp>
      <p:sp>
        <p:nvSpPr>
          <p:cNvPr id="810" name="Google Shape;810;p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6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 name="Google Shape;822;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8" name="Google Shape;828;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You may need to revisit the “Field of Play” concept that the lines of an area are OUTSIDE of that area and part of the next area along.  That is, the sidelines are NOT part of the field, they are part of the out-of-game area.  The trylines are not part of the field, they are part of the in-goal area. The lines around the in-goal area are NOT part of the in-goal area, they are part of the out-of-game area.</a:t>
            </a:r>
            <a:endParaRPr/>
          </a:p>
          <a:p>
            <a:pPr marL="0" lvl="0" indent="0" algn="l" rtl="0">
              <a:spcBef>
                <a:spcPts val="0"/>
              </a:spcBef>
              <a:spcAft>
                <a:spcPts val="0"/>
              </a:spcAft>
              <a:buNone/>
            </a:pPr>
            <a:endParaRPr/>
          </a:p>
          <a:p>
            <a:pPr marL="0" lvl="0" indent="0" algn="l" rtl="0">
              <a:spcBef>
                <a:spcPts val="0"/>
              </a:spcBef>
              <a:spcAft>
                <a:spcPts val="0"/>
              </a:spcAft>
              <a:buNone/>
            </a:pPr>
            <a:r>
              <a:rPr lang="en-AU"/>
              <a:t>Not the Half – must keep track of who is the Half</a:t>
            </a:r>
            <a:endParaRPr/>
          </a:p>
          <a:p>
            <a:pPr marL="0" lvl="0" indent="0" algn="l" rtl="0">
              <a:spcBef>
                <a:spcPts val="0"/>
              </a:spcBef>
              <a:spcAft>
                <a:spcPts val="0"/>
              </a:spcAft>
              <a:buNone/>
            </a:pPr>
            <a:r>
              <a:rPr lang="en-AU"/>
              <a:t>Placed on Ground – not dropped prior to the ball touching the ground</a:t>
            </a:r>
            <a:endParaRPr/>
          </a:p>
          <a:p>
            <a:pPr marL="0" lvl="0" indent="0" algn="l" rtl="0">
              <a:spcBef>
                <a:spcPts val="0"/>
              </a:spcBef>
              <a:spcAft>
                <a:spcPts val="0"/>
              </a:spcAft>
              <a:buNone/>
            </a:pPr>
            <a:r>
              <a:rPr lang="en-AU"/>
              <a:t>On or Over tryline – any part of the ball contacting the white line is considered ‘on’ the tryline</a:t>
            </a:r>
            <a:endParaRPr/>
          </a:p>
          <a:p>
            <a:pPr marL="0" lvl="0" indent="0" algn="l" rtl="0">
              <a:spcBef>
                <a:spcPts val="0"/>
              </a:spcBef>
              <a:spcAft>
                <a:spcPts val="0"/>
              </a:spcAft>
              <a:buNone/>
            </a:pPr>
            <a:r>
              <a:rPr lang="en-AU"/>
              <a:t>Within Boundaries - any part of the ball touching the in-goal sideline or end-line is ‘out of play’.</a:t>
            </a:r>
            <a:endParaRPr/>
          </a:p>
          <a:p>
            <a:pPr marL="0" lvl="0" indent="0" algn="l" rtl="0">
              <a:spcBef>
                <a:spcPts val="0"/>
              </a:spcBef>
              <a:spcAft>
                <a:spcPts val="0"/>
              </a:spcAft>
              <a:buNone/>
            </a:pPr>
            <a:r>
              <a:rPr lang="en-AU"/>
              <a:t>Not Touched – ball must be grounded prior to a Touch being made</a:t>
            </a:r>
            <a:endParaRPr/>
          </a:p>
        </p:txBody>
      </p:sp>
      <p:sp>
        <p:nvSpPr>
          <p:cNvPr id="829" name="Google Shape;829;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8" name="Google Shape;838;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4" name="Google Shape;844;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Remember to address the position of the defender both in terms of where they stand forward/backward of the tryline, but also their height of stance compared to the attackers body position.</a:t>
            </a:r>
            <a:endParaRPr/>
          </a:p>
          <a:p>
            <a:pPr marL="0" lvl="0" indent="0" algn="l" rtl="0">
              <a:spcBef>
                <a:spcPts val="0"/>
              </a:spcBef>
              <a:spcAft>
                <a:spcPts val="0"/>
              </a:spcAft>
              <a:buNone/>
            </a:pPr>
            <a:endParaRPr/>
          </a:p>
          <a:p>
            <a:pPr marL="0" lvl="0" indent="0" algn="l" rtl="0">
              <a:spcBef>
                <a:spcPts val="0"/>
              </a:spcBef>
              <a:spcAft>
                <a:spcPts val="0"/>
              </a:spcAft>
              <a:buNone/>
            </a:pPr>
            <a:r>
              <a:rPr lang="en-AU"/>
              <a:t>The general rule of thumb is that a defender forward of the tryline is likely to have made a Touch prior to the grounding, and that one behind the tryline is unlikely to have made the Touch prior to grounding, assuming the grounding is close to the line.</a:t>
            </a:r>
            <a:endParaRPr/>
          </a:p>
          <a:p>
            <a:pPr marL="0" lvl="0" indent="0" algn="l" rtl="0">
              <a:spcBef>
                <a:spcPts val="0"/>
              </a:spcBef>
              <a:spcAft>
                <a:spcPts val="0"/>
              </a:spcAft>
              <a:buNone/>
            </a:pPr>
            <a:r>
              <a:rPr lang="en-AU"/>
              <a:t>However the rule of thumb must also be considered with their upright stance – a fully standing defender is unlikely to have made the Touch prior to grounding if the attacker is in a low dive.</a:t>
            </a:r>
            <a:endParaRPr/>
          </a:p>
          <a:p>
            <a:pPr marL="0" lvl="0" indent="0" algn="l" rtl="0">
              <a:spcBef>
                <a:spcPts val="0"/>
              </a:spcBef>
              <a:spcAft>
                <a:spcPts val="0"/>
              </a:spcAft>
              <a:buNone/>
            </a:pPr>
            <a:endParaRPr/>
          </a:p>
          <a:p>
            <a:pPr marL="0" lvl="0" indent="0" algn="l" rtl="0">
              <a:spcBef>
                <a:spcPts val="0"/>
              </a:spcBef>
              <a:spcAft>
                <a:spcPts val="0"/>
              </a:spcAft>
              <a:buNone/>
            </a:pPr>
            <a:r>
              <a:rPr lang="en-AU"/>
              <a:t>Rapport – it is not necessary to ‘agree’ or ‘disagree’ with player input, and input should not in general change a decision.  However it is good practice to acknowledge input in the decision communication.  Examples are “Ball was grounded before Touch was made” which acknowledges the claim of Touch, but places it in context of the overall timing.</a:t>
            </a:r>
            <a:endParaRPr/>
          </a:p>
          <a:p>
            <a:pPr marL="0" lvl="0" indent="0" algn="l" rtl="0">
              <a:spcBef>
                <a:spcPts val="0"/>
              </a:spcBef>
              <a:spcAft>
                <a:spcPts val="0"/>
              </a:spcAft>
              <a:buNone/>
            </a:pPr>
            <a:endParaRPr/>
          </a:p>
          <a:p>
            <a:pPr marL="0" lvl="0" indent="0" algn="l" rtl="0">
              <a:spcBef>
                <a:spcPts val="0"/>
              </a:spcBef>
              <a:spcAft>
                <a:spcPts val="0"/>
              </a:spcAft>
              <a:buNone/>
            </a:pPr>
            <a:r>
              <a:rPr lang="en-AU"/>
              <a:t>It is sometimes useful to gain input to confirm if a Touch is actually being claimed but the Touching player.  It is common that another player will claim the Touch on the Toucher’s behalf.</a:t>
            </a:r>
            <a:endParaRPr/>
          </a:p>
        </p:txBody>
      </p:sp>
      <p:sp>
        <p:nvSpPr>
          <p:cNvPr id="845" name="Google Shape;845;p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70</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2" name="Google Shape;852;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Check with Support Referees – check to see if infringements have been made that would invalidate the touchdown</a:t>
            </a:r>
            <a:endParaRPr/>
          </a:p>
          <a:p>
            <a:pPr marL="0" lvl="0" indent="0" algn="l" rtl="0">
              <a:spcBef>
                <a:spcPts val="0"/>
              </a:spcBef>
              <a:spcAft>
                <a:spcPts val="0"/>
              </a:spcAft>
              <a:buNone/>
            </a:pPr>
            <a:r>
              <a:rPr lang="en-AU"/>
              <a:t>Signal Touchdown – show candidates the appropriate signal</a:t>
            </a:r>
            <a:endParaRPr/>
          </a:p>
          <a:p>
            <a:pPr marL="228600" lvl="0" indent="-228600" algn="l" rtl="0">
              <a:spcBef>
                <a:spcPts val="0"/>
              </a:spcBef>
              <a:spcAft>
                <a:spcPts val="0"/>
              </a:spcAft>
              <a:buClr>
                <a:schemeClr val="dk1"/>
              </a:buClr>
              <a:buSzPts val="1200"/>
              <a:buFont typeface="Calibri"/>
              <a:buAutoNum type="arabicPeriod"/>
            </a:pPr>
            <a:r>
              <a:rPr lang="en-AU"/>
              <a:t>Arm extended downwards at 45 degrees to ground</a:t>
            </a:r>
            <a:endParaRPr/>
          </a:p>
          <a:p>
            <a:pPr marL="228600" lvl="0" indent="-228600" algn="l" rtl="0">
              <a:spcBef>
                <a:spcPts val="0"/>
              </a:spcBef>
              <a:spcAft>
                <a:spcPts val="0"/>
              </a:spcAft>
              <a:buClr>
                <a:schemeClr val="dk1"/>
              </a:buClr>
              <a:buSzPts val="1200"/>
              <a:buFont typeface="Calibri"/>
              <a:buAutoNum type="arabicPeriod"/>
            </a:pPr>
            <a:r>
              <a:rPr lang="en-AU"/>
              <a:t>Palm downwards (upwards can be seen as a ‘question’ whereas downwards is perceived as final)</a:t>
            </a:r>
            <a:endParaRPr/>
          </a:p>
          <a:p>
            <a:pPr marL="228600" lvl="0" indent="-228600" algn="l" rtl="0">
              <a:spcBef>
                <a:spcPts val="0"/>
              </a:spcBef>
              <a:spcAft>
                <a:spcPts val="0"/>
              </a:spcAft>
              <a:buClr>
                <a:schemeClr val="dk1"/>
              </a:buClr>
              <a:buSzPts val="1200"/>
              <a:buFont typeface="Calibri"/>
              <a:buAutoNum type="arabicPeriod"/>
            </a:pPr>
            <a:r>
              <a:rPr lang="en-AU"/>
              <a:t>Eyes looking forward rather than directly down (confidence and provides better lung respiration for whistle)</a:t>
            </a:r>
            <a:endParaRPr/>
          </a:p>
          <a:p>
            <a:pPr marL="228600" lvl="0" indent="-228600" algn="l" rtl="0">
              <a:spcBef>
                <a:spcPts val="0"/>
              </a:spcBef>
              <a:spcAft>
                <a:spcPts val="0"/>
              </a:spcAft>
              <a:buClr>
                <a:schemeClr val="dk1"/>
              </a:buClr>
              <a:buSzPts val="1200"/>
              <a:buFont typeface="Calibri"/>
              <a:buAutoNum type="arabicPeriod"/>
            </a:pPr>
            <a:r>
              <a:rPr lang="en-AU"/>
              <a:t>Strong Whistle with varying tone</a:t>
            </a:r>
            <a:endParaRPr/>
          </a:p>
          <a:p>
            <a:pPr marL="0" lvl="0" indent="0" algn="l" rtl="0">
              <a:spcBef>
                <a:spcPts val="0"/>
              </a:spcBef>
              <a:spcAft>
                <a:spcPts val="0"/>
              </a:spcAft>
              <a:buClr>
                <a:schemeClr val="dk1"/>
              </a:buClr>
              <a:buSzPts val="1200"/>
              <a:buFont typeface="Calibri"/>
              <a:buNone/>
            </a:pPr>
            <a:r>
              <a:rPr lang="en-AU"/>
              <a:t>Player number should be noted prior to reaching exit position</a:t>
            </a:r>
            <a:endParaRPr/>
          </a:p>
          <a:p>
            <a:pPr marL="0" lvl="0" indent="0" algn="l" rtl="0">
              <a:spcBef>
                <a:spcPts val="0"/>
              </a:spcBef>
              <a:spcAft>
                <a:spcPts val="0"/>
              </a:spcAft>
              <a:buClr>
                <a:schemeClr val="dk1"/>
              </a:buClr>
              <a:buSzPts val="1200"/>
              <a:buFont typeface="Calibri"/>
              <a:buNone/>
            </a:pPr>
            <a:r>
              <a:rPr lang="en-AU"/>
              <a:t>Next position is the ten metre line on the other side of halfway</a:t>
            </a:r>
            <a:endParaRPr/>
          </a:p>
          <a:p>
            <a:pPr marL="0" lvl="0" indent="0" algn="l" rtl="0">
              <a:spcBef>
                <a:spcPts val="0"/>
              </a:spcBef>
              <a:spcAft>
                <a:spcPts val="0"/>
              </a:spcAft>
              <a:buClr>
                <a:schemeClr val="dk1"/>
              </a:buClr>
              <a:buSzPts val="1200"/>
              <a:buFont typeface="Calibri"/>
              <a:buNone/>
            </a:pPr>
            <a:r>
              <a:rPr lang="en-AU"/>
              <a:t>Scorecard to be marked prior to water, or the risk of forgetting to mark the card is too high</a:t>
            </a:r>
            <a:endParaRPr/>
          </a:p>
          <a:p>
            <a:pPr marL="0" lvl="0" indent="0" algn="l" rtl="0">
              <a:spcBef>
                <a:spcPts val="0"/>
              </a:spcBef>
              <a:spcAft>
                <a:spcPts val="0"/>
              </a:spcAft>
              <a:buClr>
                <a:schemeClr val="dk1"/>
              </a:buClr>
              <a:buSzPts val="1200"/>
              <a:buFont typeface="Calibri"/>
              <a:buNone/>
            </a:pPr>
            <a:endParaRPr/>
          </a:p>
        </p:txBody>
      </p:sp>
      <p:sp>
        <p:nvSpPr>
          <p:cNvPr id="853" name="Google Shape;853;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9" name="Google Shape;859;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Pensez à parler Mixité : 2H max </a:t>
            </a:r>
            <a:endParaRPr/>
          </a:p>
        </p:txBody>
      </p:sp>
      <p:sp>
        <p:nvSpPr>
          <p:cNvPr id="865" name="Google Shape;865;p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3" name="Google Shape;873;p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4" name="Google Shape;874;p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76</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4" name="Google Shape;894;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95" name="Google Shape;895;p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77</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1" name="Google Shape;901;p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t>EDITORS WARNING : This section is a little vaguer than it used to be, consequent to some recent changes in the way advantage may (or may not) be being played at the top levels of the sport.  Watch this space for updates.</a:t>
            </a:r>
            <a:endParaRPr/>
          </a:p>
          <a:p>
            <a:pPr marL="0" lvl="0" indent="0" algn="l" rtl="0">
              <a:spcBef>
                <a:spcPts val="0"/>
              </a:spcBef>
              <a:spcAft>
                <a:spcPts val="0"/>
              </a:spcAft>
              <a:buNone/>
            </a:pPr>
            <a:endParaRPr/>
          </a:p>
          <a:p>
            <a:pPr marL="0" lvl="0" indent="0" algn="l" rtl="0">
              <a:spcBef>
                <a:spcPts val="0"/>
              </a:spcBef>
              <a:spcAft>
                <a:spcPts val="0"/>
              </a:spcAft>
              <a:buNone/>
            </a:pPr>
            <a:r>
              <a:rPr lang="en-AU"/>
              <a:t>Key Outcomes:</a:t>
            </a:r>
            <a:endParaRPr/>
          </a:p>
          <a:p>
            <a:pPr marL="228600" lvl="0" indent="-228600" algn="l" rtl="0">
              <a:spcBef>
                <a:spcPts val="0"/>
              </a:spcBef>
              <a:spcAft>
                <a:spcPts val="0"/>
              </a:spcAft>
              <a:buClr>
                <a:schemeClr val="dk1"/>
              </a:buClr>
              <a:buSzPts val="1200"/>
              <a:buFont typeface="Calibri"/>
              <a:buAutoNum type="arabicPeriod"/>
            </a:pPr>
            <a:r>
              <a:rPr lang="en-AU"/>
              <a:t>Advantage is created as a result of an infraction of the rules</a:t>
            </a:r>
            <a:endParaRPr/>
          </a:p>
          <a:p>
            <a:pPr marL="228600" lvl="0" indent="-228600" algn="l" rtl="0">
              <a:spcBef>
                <a:spcPts val="0"/>
              </a:spcBef>
              <a:spcAft>
                <a:spcPts val="0"/>
              </a:spcAft>
              <a:buClr>
                <a:schemeClr val="dk1"/>
              </a:buClr>
              <a:buSzPts val="1200"/>
              <a:buFont typeface="Calibri"/>
              <a:buAutoNum type="arabicPeriod"/>
            </a:pPr>
            <a:r>
              <a:rPr lang="en-AU"/>
              <a:t>Advantage accrues to the non-offending team</a:t>
            </a:r>
            <a:endParaRPr/>
          </a:p>
          <a:p>
            <a:pPr marL="228600" lvl="0" indent="-228600" algn="l" rtl="0">
              <a:spcBef>
                <a:spcPts val="0"/>
              </a:spcBef>
              <a:spcAft>
                <a:spcPts val="0"/>
              </a:spcAft>
              <a:buClr>
                <a:schemeClr val="dk1"/>
              </a:buClr>
              <a:buSzPts val="1200"/>
              <a:buFont typeface="Calibri"/>
              <a:buAutoNum type="arabicPeriod"/>
            </a:pPr>
            <a:r>
              <a:rPr lang="en-AU"/>
              <a:t>The referee should continue normal actions until it becomes clear that advantage has not been achieved</a:t>
            </a:r>
            <a:endParaRPr/>
          </a:p>
          <a:p>
            <a:pPr marL="228600" lvl="0" indent="-15240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Start with an offside situation, which is easy.  Walk the candidates through the above questions asking for their input on each question posed.</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Next, break the candidates into groups of three.  Assign each group a more complex penalty situation</a:t>
            </a:r>
            <a:endParaRPr/>
          </a:p>
          <a:p>
            <a:pPr marL="228600" lvl="0" indent="-228600" algn="l" rtl="0">
              <a:spcBef>
                <a:spcPts val="0"/>
              </a:spcBef>
              <a:spcAft>
                <a:spcPts val="0"/>
              </a:spcAft>
              <a:buClr>
                <a:schemeClr val="dk1"/>
              </a:buClr>
              <a:buSzPts val="1200"/>
              <a:buFont typeface="Calibri"/>
              <a:buAutoNum type="arabicPeriod"/>
            </a:pPr>
            <a:r>
              <a:rPr lang="en-AU"/>
              <a:t>Touch and Pass - they need to remember to wait for an intercept, and must decide where the mark will be</a:t>
            </a:r>
            <a:endParaRPr/>
          </a:p>
          <a:p>
            <a:pPr marL="228600" lvl="0" indent="-228600" algn="l" rtl="0">
              <a:spcBef>
                <a:spcPts val="0"/>
              </a:spcBef>
              <a:spcAft>
                <a:spcPts val="0"/>
              </a:spcAft>
              <a:buClr>
                <a:schemeClr val="dk1"/>
              </a:buClr>
              <a:buSzPts val="1200"/>
              <a:buFont typeface="Calibri"/>
              <a:buAutoNum type="arabicPeriod"/>
            </a:pPr>
            <a:r>
              <a:rPr lang="en-AU"/>
              <a:t>Actions near tryline (Mexican) where the link is not advancing but attack is focussed on middles – communications important, impact on game must be decided</a:t>
            </a:r>
            <a:endParaRPr/>
          </a:p>
          <a:p>
            <a:pPr marL="228600" lvl="0" indent="-228600" algn="l" rtl="0">
              <a:spcBef>
                <a:spcPts val="0"/>
              </a:spcBef>
              <a:spcAft>
                <a:spcPts val="0"/>
              </a:spcAft>
              <a:buClr>
                <a:schemeClr val="dk1"/>
              </a:buClr>
              <a:buSzPts val="1200"/>
              <a:buFont typeface="Calibri"/>
              <a:buAutoNum type="arabicPeriod"/>
            </a:pPr>
            <a:r>
              <a:rPr lang="en-AU"/>
              <a:t>Hard touch by defender in rollball, but half can access the ball – wait to see if attack can get their desired play outcome</a:t>
            </a:r>
            <a:endParaRPr/>
          </a:p>
          <a:p>
            <a:pPr marL="0" lvl="0" indent="0" algn="l" rtl="0">
              <a:spcBef>
                <a:spcPts val="0"/>
              </a:spcBef>
              <a:spcAft>
                <a:spcPts val="0"/>
              </a:spcAft>
              <a:buNone/>
            </a:pPr>
            <a:endParaRPr/>
          </a:p>
          <a:p>
            <a:pPr marL="0" lvl="0" indent="0" algn="l" rtl="0">
              <a:spcBef>
                <a:spcPts val="0"/>
              </a:spcBef>
              <a:spcAft>
                <a:spcPts val="0"/>
              </a:spcAft>
              <a:buNone/>
            </a:pPr>
            <a:r>
              <a:rPr lang="en-AU"/>
              <a:t>You may also wish to address when advantage should be ignored – for example if a hard touch was extreme and you wish to discipline it at a high level of escalation.  Allowing play to move on for even a short period can risk a non-offending player taking justice into their own hands which could have been avoided by interrupting the game instead.</a:t>
            </a:r>
            <a:endParaRPr/>
          </a:p>
          <a:p>
            <a:pPr marL="0" lvl="0" indent="0" algn="l" rtl="0">
              <a:spcBef>
                <a:spcPts val="0"/>
              </a:spcBef>
              <a:spcAft>
                <a:spcPts val="0"/>
              </a:spcAft>
              <a:buNone/>
            </a:pPr>
            <a:endParaRPr/>
          </a:p>
        </p:txBody>
      </p:sp>
      <p:sp>
        <p:nvSpPr>
          <p:cNvPr id="902" name="Google Shape;902;p7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78</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8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8" name="Google Shape;908;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3" name="Google Shape;913;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b="1"/>
              <a:t>EDITORS WARNING : This section is a little vaguer than it used to be, consequent to some recent changes in the way advantage may (or may not) be being played at the top levels of the sport.  Watch this space for updates.</a:t>
            </a:r>
            <a:endParaRPr/>
          </a:p>
          <a:p>
            <a:pPr marL="0" lvl="0" indent="0" algn="l" rtl="0">
              <a:spcBef>
                <a:spcPts val="0"/>
              </a:spcBef>
              <a:spcAft>
                <a:spcPts val="0"/>
              </a:spcAft>
              <a:buNone/>
            </a:pPr>
            <a:endParaRPr/>
          </a:p>
          <a:p>
            <a:pPr marL="0" lvl="0" indent="0" algn="l" rtl="0">
              <a:spcBef>
                <a:spcPts val="0"/>
              </a:spcBef>
              <a:spcAft>
                <a:spcPts val="0"/>
              </a:spcAft>
              <a:buNone/>
            </a:pPr>
            <a:r>
              <a:rPr lang="en-AU"/>
              <a:t>Key Outcomes:</a:t>
            </a:r>
            <a:endParaRPr/>
          </a:p>
          <a:p>
            <a:pPr marL="228600" lvl="0" indent="-228600" algn="l" rtl="0">
              <a:spcBef>
                <a:spcPts val="0"/>
              </a:spcBef>
              <a:spcAft>
                <a:spcPts val="0"/>
              </a:spcAft>
              <a:buClr>
                <a:schemeClr val="dk1"/>
              </a:buClr>
              <a:buSzPts val="1200"/>
              <a:buFont typeface="Calibri"/>
              <a:buAutoNum type="arabicPeriod"/>
            </a:pPr>
            <a:r>
              <a:rPr lang="en-AU"/>
              <a:t>Advantage is created as a result of an infraction of the rules</a:t>
            </a:r>
            <a:endParaRPr/>
          </a:p>
          <a:p>
            <a:pPr marL="228600" lvl="0" indent="-228600" algn="l" rtl="0">
              <a:spcBef>
                <a:spcPts val="0"/>
              </a:spcBef>
              <a:spcAft>
                <a:spcPts val="0"/>
              </a:spcAft>
              <a:buClr>
                <a:schemeClr val="dk1"/>
              </a:buClr>
              <a:buSzPts val="1200"/>
              <a:buFont typeface="Calibri"/>
              <a:buAutoNum type="arabicPeriod"/>
            </a:pPr>
            <a:r>
              <a:rPr lang="en-AU"/>
              <a:t>Advantage accrues to the non-offending team</a:t>
            </a:r>
            <a:endParaRPr/>
          </a:p>
          <a:p>
            <a:pPr marL="228600" lvl="0" indent="-228600" algn="l" rtl="0">
              <a:spcBef>
                <a:spcPts val="0"/>
              </a:spcBef>
              <a:spcAft>
                <a:spcPts val="0"/>
              </a:spcAft>
              <a:buClr>
                <a:schemeClr val="dk1"/>
              </a:buClr>
              <a:buSzPts val="1200"/>
              <a:buFont typeface="Calibri"/>
              <a:buAutoNum type="arabicPeriod"/>
            </a:pPr>
            <a:r>
              <a:rPr lang="en-AU"/>
              <a:t>The referee should continue normal actions until it becomes clear that advantage has not been achieved</a:t>
            </a:r>
            <a:endParaRPr/>
          </a:p>
          <a:p>
            <a:pPr marL="228600" lvl="0" indent="-15240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Start with an offside situation, which is easy.  Walk the candidates through the above questions asking for their input on each question posed.</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Next, break the candidates into groups of three.  Assign each group a more complex penalty situation</a:t>
            </a:r>
            <a:endParaRPr/>
          </a:p>
          <a:p>
            <a:pPr marL="228600" lvl="0" indent="-228600" algn="l" rtl="0">
              <a:spcBef>
                <a:spcPts val="0"/>
              </a:spcBef>
              <a:spcAft>
                <a:spcPts val="0"/>
              </a:spcAft>
              <a:buClr>
                <a:schemeClr val="dk1"/>
              </a:buClr>
              <a:buSzPts val="1200"/>
              <a:buFont typeface="Calibri"/>
              <a:buAutoNum type="arabicPeriod"/>
            </a:pPr>
            <a:r>
              <a:rPr lang="en-AU"/>
              <a:t>Touch and Pass - they need to remember to wait for an intercept, and must decide where the mark will be</a:t>
            </a:r>
            <a:endParaRPr/>
          </a:p>
          <a:p>
            <a:pPr marL="228600" lvl="0" indent="-228600" algn="l" rtl="0">
              <a:spcBef>
                <a:spcPts val="0"/>
              </a:spcBef>
              <a:spcAft>
                <a:spcPts val="0"/>
              </a:spcAft>
              <a:buClr>
                <a:schemeClr val="dk1"/>
              </a:buClr>
              <a:buSzPts val="1200"/>
              <a:buFont typeface="Calibri"/>
              <a:buAutoNum type="arabicPeriod"/>
            </a:pPr>
            <a:r>
              <a:rPr lang="en-AU"/>
              <a:t>Actions near tryline (Mexican) where the link is not advancing but attack is focussed on middles – communications important, impact on game must be decided</a:t>
            </a:r>
            <a:endParaRPr/>
          </a:p>
          <a:p>
            <a:pPr marL="228600" lvl="0" indent="-228600" algn="l" rtl="0">
              <a:spcBef>
                <a:spcPts val="0"/>
              </a:spcBef>
              <a:spcAft>
                <a:spcPts val="0"/>
              </a:spcAft>
              <a:buClr>
                <a:schemeClr val="dk1"/>
              </a:buClr>
              <a:buSzPts val="1200"/>
              <a:buFont typeface="Calibri"/>
              <a:buAutoNum type="arabicPeriod"/>
            </a:pPr>
            <a:r>
              <a:rPr lang="en-AU"/>
              <a:t>Hard touch by defender in rollball, but half can access the ball – wait to see if attack can get their desired play outcome</a:t>
            </a:r>
            <a:endParaRPr/>
          </a:p>
          <a:p>
            <a:pPr marL="0" lvl="0" indent="0" algn="l" rtl="0">
              <a:spcBef>
                <a:spcPts val="0"/>
              </a:spcBef>
              <a:spcAft>
                <a:spcPts val="0"/>
              </a:spcAft>
              <a:buNone/>
            </a:pPr>
            <a:endParaRPr/>
          </a:p>
          <a:p>
            <a:pPr marL="0" lvl="0" indent="0" algn="l" rtl="0">
              <a:spcBef>
                <a:spcPts val="0"/>
              </a:spcBef>
              <a:spcAft>
                <a:spcPts val="0"/>
              </a:spcAft>
              <a:buNone/>
            </a:pPr>
            <a:r>
              <a:rPr lang="en-AU"/>
              <a:t>You may also wish to address when advantage should be ignored – for example if a hard touch was extreme and you wish to discipline it at a high level of escalation.  Allowing play to move on for even a short period can risk a non-offending player taking justice into their own hands which could have been avoided by interrupting the game instead.</a:t>
            </a:r>
            <a:endParaRPr/>
          </a:p>
          <a:p>
            <a:pPr marL="0" lvl="0" indent="0" algn="l" rtl="0">
              <a:spcBef>
                <a:spcPts val="0"/>
              </a:spcBef>
              <a:spcAft>
                <a:spcPts val="0"/>
              </a:spcAft>
              <a:buNone/>
            </a:pPr>
            <a:endParaRPr/>
          </a:p>
        </p:txBody>
      </p:sp>
      <p:sp>
        <p:nvSpPr>
          <p:cNvPr id="914" name="Google Shape;914;p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2" name="Google Shape;922;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66" name="Google Shape;966;p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7" name="Google Shape;967;p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82</a:t>
            </a:fld>
            <a:endParaRPr sz="1200">
              <a:solidFill>
                <a:schemeClr val="dk1"/>
              </a:solidFill>
              <a:latin typeface="Arial"/>
              <a:ea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4" name="Google Shape;974;p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975" name="Google Shape;975;p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83</a:t>
            </a:fld>
            <a:endParaRPr sz="1200">
              <a:solidFill>
                <a:schemeClr val="dk1"/>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5" name="Google Shape;1005;p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006" name="Google Shape;1006;p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84</a:t>
            </a:fld>
            <a:endParaRPr sz="1200">
              <a:solidFill>
                <a:schemeClr val="dk1"/>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1"/>
        <p:cNvGrpSpPr/>
        <p:nvPr/>
      </p:nvGrpSpPr>
      <p:grpSpPr>
        <a:xfrm>
          <a:off x="0" y="0"/>
          <a:ext cx="0" cy="0"/>
          <a:chOff x="0" y="0"/>
          <a:chExt cx="0" cy="0"/>
        </a:xfrm>
      </p:grpSpPr>
      <p:sp>
        <p:nvSpPr>
          <p:cNvPr id="1032" name="Google Shape;1032;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3" name="Google Shape;1033;p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034" name="Google Shape;1034;p8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85</a:t>
            </a:fld>
            <a:endParaRPr sz="1200">
              <a:solidFill>
                <a:schemeClr val="dk1"/>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61" name="Google Shape;1061;p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latin typeface="Arial"/>
                <a:ea typeface="Arial"/>
                <a:cs typeface="Arial"/>
                <a:sym typeface="Arial"/>
              </a:rPr>
              <a:t>BtG : ball to ground</a:t>
            </a:r>
            <a:endParaRPr>
              <a:latin typeface="Arial"/>
              <a:ea typeface="Arial"/>
              <a:cs typeface="Arial"/>
              <a:sym typeface="Arial"/>
            </a:endParaRPr>
          </a:p>
        </p:txBody>
      </p:sp>
      <p:sp>
        <p:nvSpPr>
          <p:cNvPr id="1062" name="Google Shape;1062;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86</a:t>
            </a:fld>
            <a:endParaRPr sz="1200">
              <a:solidFill>
                <a:schemeClr val="dk1"/>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
        <p:cNvGrpSpPr/>
        <p:nvPr/>
      </p:nvGrpSpPr>
      <p:grpSpPr>
        <a:xfrm>
          <a:off x="0" y="0"/>
          <a:ext cx="0" cy="0"/>
          <a:chOff x="0" y="0"/>
          <a:chExt cx="0" cy="0"/>
        </a:xfrm>
      </p:grpSpPr>
      <p:sp>
        <p:nvSpPr>
          <p:cNvPr id="1086" name="Google Shape;1086;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87" name="Google Shape;1087;p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088" name="Google Shape;1088;p8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87</a:t>
            </a:fld>
            <a:endParaRPr sz="1200">
              <a:solidFill>
                <a:schemeClr val="dk1"/>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94" name="Google Shape;1094;p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095" name="Google Shape;1095;p8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88</a:t>
            </a:fld>
            <a:endParaRPr sz="1200">
              <a:solidFill>
                <a:schemeClr val="dk1"/>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01" name="Google Shape;1101;p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102" name="Google Shape;1102;p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89</a:t>
            </a:fld>
            <a:endParaRPr sz="1200">
              <a:solidFill>
                <a:schemeClr val="dk1"/>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4"/>
        <p:cNvGrpSpPr/>
        <p:nvPr/>
      </p:nvGrpSpPr>
      <p:grpSpPr>
        <a:xfrm>
          <a:off x="0" y="0"/>
          <a:ext cx="0" cy="0"/>
          <a:chOff x="0" y="0"/>
          <a:chExt cx="0" cy="0"/>
        </a:xfrm>
      </p:grpSpPr>
      <p:sp>
        <p:nvSpPr>
          <p:cNvPr id="1125" name="Google Shape;1125;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6" name="Google Shape;1126;p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latin typeface="Arial"/>
                <a:ea typeface="Arial"/>
                <a:cs typeface="Arial"/>
                <a:sym typeface="Arial"/>
              </a:rPr>
              <a:t>POINT 6 : Attention R1 et R2 possible… alerter sur le fait que l’équipe arbitres doit contrôler le rollball</a:t>
            </a:r>
            <a:endParaRPr>
              <a:latin typeface="Arial"/>
              <a:ea typeface="Arial"/>
              <a:cs typeface="Arial"/>
              <a:sym typeface="Arial"/>
            </a:endParaRPr>
          </a:p>
        </p:txBody>
      </p:sp>
      <p:sp>
        <p:nvSpPr>
          <p:cNvPr id="1127" name="Google Shape;1127;p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90</a:t>
            </a:fld>
            <a:endParaRPr sz="1200">
              <a:solidFill>
                <a:schemeClr val="dk1"/>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53" name="Google Shape;1153;p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154" name="Google Shape;1154;p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AU" sz="1200">
                <a:solidFill>
                  <a:schemeClr val="dk1"/>
                </a:solidFill>
                <a:latin typeface="Arial"/>
                <a:ea typeface="Arial"/>
                <a:cs typeface="Arial"/>
                <a:sym typeface="Arial"/>
              </a:rPr>
              <a:t>91</a:t>
            </a:fld>
            <a:endParaRPr sz="1200">
              <a:solidFill>
                <a:schemeClr val="dk1"/>
              </a:solidFill>
              <a:latin typeface="Arial"/>
              <a:ea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p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AU"/>
              <a:t>Procédure de pénalité</a:t>
            </a:r>
            <a:endParaRPr/>
          </a:p>
          <a:p>
            <a:pPr marL="0" lvl="0" indent="0" algn="l" rtl="0">
              <a:spcBef>
                <a:spcPts val="0"/>
              </a:spcBef>
              <a:spcAft>
                <a:spcPts val="0"/>
              </a:spcAft>
              <a:buNone/>
            </a:pPr>
            <a:r>
              <a:rPr lang="en-AU"/>
              <a:t>Changement entre 2 touchers</a:t>
            </a:r>
            <a:endParaRPr/>
          </a:p>
          <a:p>
            <a:pPr marL="0" lvl="0" indent="0" algn="l" rtl="0">
              <a:spcBef>
                <a:spcPts val="0"/>
              </a:spcBef>
              <a:spcAft>
                <a:spcPts val="0"/>
              </a:spcAft>
              <a:buNone/>
            </a:pPr>
            <a:r>
              <a:rPr lang="en-AU"/>
              <a:t>Procédure essai</a:t>
            </a:r>
            <a:endParaRPr/>
          </a:p>
          <a:p>
            <a:pPr marL="0" lvl="0" indent="0" algn="l" rtl="0">
              <a:spcBef>
                <a:spcPts val="0"/>
              </a:spcBef>
              <a:spcAft>
                <a:spcPts val="0"/>
              </a:spcAft>
              <a:buNone/>
            </a:pPr>
            <a:r>
              <a:rPr lang="en-AU"/>
              <a:t>Snake</a:t>
            </a:r>
            <a:endParaRPr/>
          </a:p>
        </p:txBody>
      </p:sp>
      <p:sp>
        <p:nvSpPr>
          <p:cNvPr id="1180" name="Google Shape;1180;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3"/>
        <p:cNvGrpSpPr/>
        <p:nvPr/>
      </p:nvGrpSpPr>
      <p:grpSpPr>
        <a:xfrm>
          <a:off x="0" y="0"/>
          <a:ext cx="0" cy="0"/>
          <a:chOff x="0" y="0"/>
          <a:chExt cx="0" cy="0"/>
        </a:xfrm>
      </p:grpSpPr>
      <p:sp>
        <p:nvSpPr>
          <p:cNvPr id="1184" name="Google Shape;1184;p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5" name="Google Shape;1185;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8"/>
        <p:cNvGrpSpPr/>
        <p:nvPr/>
      </p:nvGrpSpPr>
      <p:grpSpPr>
        <a:xfrm>
          <a:off x="0" y="0"/>
          <a:ext cx="0" cy="0"/>
          <a:chOff x="0" y="0"/>
          <a:chExt cx="0" cy="0"/>
        </a:xfrm>
      </p:grpSpPr>
      <p:sp>
        <p:nvSpPr>
          <p:cNvPr id="1189" name="Google Shape;1189;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0" name="Google Shape;1190;p9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AU"/>
              <a:t>Proximity – being close enough to be believable, and reduces the power of argument by players who were closer than you</a:t>
            </a:r>
            <a:endParaRPr/>
          </a:p>
          <a:p>
            <a:pPr marL="0" lvl="0" indent="0" algn="l" rtl="0">
              <a:spcBef>
                <a:spcPts val="0"/>
              </a:spcBef>
              <a:spcAft>
                <a:spcPts val="0"/>
              </a:spcAft>
              <a:buNone/>
            </a:pPr>
            <a:endParaRPr/>
          </a:p>
          <a:p>
            <a:pPr marL="0" lvl="0" indent="0" algn="l" rtl="0">
              <a:spcBef>
                <a:spcPts val="0"/>
              </a:spcBef>
              <a:spcAft>
                <a:spcPts val="0"/>
              </a:spcAft>
              <a:buNone/>
            </a:pPr>
            <a:r>
              <a:rPr lang="en-AU"/>
              <a:t>Make a ruling – can be as little as calling ‘play on’ or saying ‘ball was down first’.  It acknowledges that you have seen the action in question, and have decided what to do with it.</a:t>
            </a:r>
            <a:endParaRPr/>
          </a:p>
          <a:p>
            <a:pPr marL="0" lvl="0" indent="0" algn="l" rtl="0">
              <a:spcBef>
                <a:spcPts val="0"/>
              </a:spcBef>
              <a:spcAft>
                <a:spcPts val="0"/>
              </a:spcAft>
              <a:buNone/>
            </a:pPr>
            <a:r>
              <a:rPr lang="en-AU"/>
              <a:t>Remember that staying silent can be interpreted by players as having not seen their call – which makes you a spectator and not a decision maker.</a:t>
            </a:r>
            <a:endParaRPr/>
          </a:p>
          <a:p>
            <a:pPr marL="0" lvl="0" indent="0" algn="l" rtl="0">
              <a:spcBef>
                <a:spcPts val="0"/>
              </a:spcBef>
              <a:spcAft>
                <a:spcPts val="0"/>
              </a:spcAft>
              <a:buNone/>
            </a:pPr>
            <a:endParaRPr/>
          </a:p>
          <a:p>
            <a:pPr marL="0" lvl="0" indent="0" algn="l" rtl="0">
              <a:spcBef>
                <a:spcPts val="0"/>
              </a:spcBef>
              <a:spcAft>
                <a:spcPts val="0"/>
              </a:spcAft>
              <a:buNone/>
            </a:pPr>
            <a:r>
              <a:rPr lang="en-AU"/>
              <a:t>Continue the game – move the game onwards, by continuing play, giving a penalty, or other action.  This reduces the interruption, and prevents any further discussion or argument.</a:t>
            </a:r>
            <a:endParaRPr/>
          </a:p>
          <a:p>
            <a:pPr marL="0" lvl="0" indent="0" algn="l" rtl="0">
              <a:spcBef>
                <a:spcPts val="0"/>
              </a:spcBef>
              <a:spcAft>
                <a:spcPts val="0"/>
              </a:spcAft>
              <a:buNone/>
            </a:pPr>
            <a:endParaRPr/>
          </a:p>
          <a:p>
            <a:pPr marL="0" lvl="0" indent="0" algn="l" rtl="0">
              <a:spcBef>
                <a:spcPts val="0"/>
              </a:spcBef>
              <a:spcAft>
                <a:spcPts val="0"/>
              </a:spcAft>
              <a:buNone/>
            </a:pPr>
            <a:r>
              <a:rPr lang="en-AU"/>
              <a:t>Non-credible:</a:t>
            </a:r>
            <a:endParaRPr/>
          </a:p>
          <a:p>
            <a:pPr marL="228600" lvl="0" indent="-228600" algn="l" rtl="0">
              <a:spcBef>
                <a:spcPts val="0"/>
              </a:spcBef>
              <a:spcAft>
                <a:spcPts val="0"/>
              </a:spcAft>
              <a:buClr>
                <a:schemeClr val="dk1"/>
              </a:buClr>
              <a:buSzPts val="1200"/>
              <a:buFont typeface="Calibri"/>
              <a:buAutoNum type="arabicPeriod"/>
            </a:pPr>
            <a:r>
              <a:rPr lang="en-AU"/>
              <a:t>Being too far away</a:t>
            </a:r>
            <a:endParaRPr/>
          </a:p>
          <a:p>
            <a:pPr marL="228600" lvl="0" indent="-228600" algn="l" rtl="0">
              <a:spcBef>
                <a:spcPts val="0"/>
              </a:spcBef>
              <a:spcAft>
                <a:spcPts val="0"/>
              </a:spcAft>
              <a:buClr>
                <a:schemeClr val="dk1"/>
              </a:buClr>
              <a:buSzPts val="1200"/>
              <a:buFont typeface="Calibri"/>
              <a:buAutoNum type="arabicPeriod"/>
            </a:pPr>
            <a:r>
              <a:rPr lang="en-AU"/>
              <a:t>If you did not see the action</a:t>
            </a:r>
            <a:endParaRPr/>
          </a:p>
          <a:p>
            <a:pPr marL="228600" lvl="0" indent="-228600" algn="l" rtl="0">
              <a:spcBef>
                <a:spcPts val="0"/>
              </a:spcBef>
              <a:spcAft>
                <a:spcPts val="0"/>
              </a:spcAft>
              <a:buClr>
                <a:schemeClr val="dk1"/>
              </a:buClr>
              <a:buSzPts val="1200"/>
              <a:buFont typeface="Calibri"/>
              <a:buAutoNum type="arabicPeriod"/>
            </a:pPr>
            <a:r>
              <a:rPr lang="en-AU"/>
              <a:t>If you did not make any decision at all</a:t>
            </a:r>
            <a:endParaRPr/>
          </a:p>
          <a:p>
            <a:pPr marL="228600" lvl="0" indent="-228600" algn="l" rtl="0">
              <a:spcBef>
                <a:spcPts val="0"/>
              </a:spcBef>
              <a:spcAft>
                <a:spcPts val="0"/>
              </a:spcAft>
              <a:buClr>
                <a:schemeClr val="dk1"/>
              </a:buClr>
              <a:buSzPts val="1200"/>
              <a:buFont typeface="Calibri"/>
              <a:buAutoNum type="arabicPeriod"/>
            </a:pPr>
            <a:r>
              <a:rPr lang="en-AU"/>
              <a:t>If you delayed action means that players influenced your decision, or appear to have had an influence</a:t>
            </a:r>
            <a:endParaRPr/>
          </a:p>
          <a:p>
            <a:pPr marL="228600" lvl="0" indent="-228600" algn="l" rtl="0">
              <a:spcBef>
                <a:spcPts val="0"/>
              </a:spcBef>
              <a:spcAft>
                <a:spcPts val="0"/>
              </a:spcAft>
              <a:buClr>
                <a:schemeClr val="dk1"/>
              </a:buClr>
              <a:buSzPts val="1200"/>
              <a:buFont typeface="Calibri"/>
              <a:buAutoNum type="arabicPeriod"/>
            </a:pPr>
            <a:r>
              <a:rPr lang="en-AU"/>
              <a:t>Disagreement within the referee team</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Being right or wrong has little impact – the quote is from Matto</a:t>
            </a:r>
            <a:endParaRPr/>
          </a:p>
        </p:txBody>
      </p:sp>
      <p:sp>
        <p:nvSpPr>
          <p:cNvPr id="1191" name="Google Shape;1191;p9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p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8" name="Google Shape;1198;p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Have a candidate name a mistake.  Have the next candidate a way of reducing conflict out of that mistake.</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Situation: A referee made an incorrect call on the field, but only realises two touches later.</a:t>
            </a:r>
            <a:endParaRPr/>
          </a:p>
          <a:p>
            <a:pPr marL="0" lvl="0" indent="0" algn="l" rtl="0">
              <a:spcBef>
                <a:spcPts val="0"/>
              </a:spcBef>
              <a:spcAft>
                <a:spcPts val="0"/>
              </a:spcAft>
              <a:buClr>
                <a:schemeClr val="dk1"/>
              </a:buClr>
              <a:buSzPts val="1200"/>
              <a:buFont typeface="Calibri"/>
              <a:buNone/>
            </a:pPr>
            <a:r>
              <a:rPr lang="en-AU"/>
              <a:t>Answer : Apologise at the next break in play to their captain, or to their coach when on their sideline as Support referee.  But you cannot ‘unwind’ the game and fix it.</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Situation : You miscounted and gave a team eight touches.</a:t>
            </a:r>
            <a:endParaRPr/>
          </a:p>
          <a:p>
            <a:pPr marL="0" lvl="0" indent="0" algn="l" rtl="0">
              <a:spcBef>
                <a:spcPts val="0"/>
              </a:spcBef>
              <a:spcAft>
                <a:spcPts val="0"/>
              </a:spcAft>
              <a:buClr>
                <a:schemeClr val="dk1"/>
              </a:buClr>
              <a:buSzPts val="1200"/>
              <a:buFont typeface="Calibri"/>
              <a:buNone/>
            </a:pPr>
            <a:r>
              <a:rPr lang="en-AU"/>
              <a:t>Answer : Ignore it.  Do not try to give them fewer touches next possession.</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Situation : A referee in a grand final in front of a stadium crowd counts touches 1, 2, 6!</a:t>
            </a:r>
            <a:endParaRPr/>
          </a:p>
          <a:p>
            <a:pPr marL="0" lvl="0" indent="0" algn="l" rtl="0">
              <a:spcBef>
                <a:spcPts val="0"/>
              </a:spcBef>
              <a:spcAft>
                <a:spcPts val="0"/>
              </a:spcAft>
              <a:buClr>
                <a:schemeClr val="dk1"/>
              </a:buClr>
              <a:buSzPts val="1200"/>
              <a:buFont typeface="Calibri"/>
              <a:buNone/>
            </a:pPr>
            <a:r>
              <a:rPr lang="en-AU"/>
              <a:t>Answer : Meet 126, a great European Referee!  He apologised to both teams afterwards.  They still like him.</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b="1"/>
              <a:t>If you do not know this story, make fun of yourself, or your mentor.  Pick someone that the candidates can relate to.  Pick someone that has accepted their mistake as part of their learning journey.  Never choose a mistake that is a sore point with the owner.</a:t>
            </a:r>
            <a:endParaRPr/>
          </a:p>
          <a:p>
            <a:pPr marL="0" lvl="0" indent="0" algn="l" rtl="0">
              <a:spcBef>
                <a:spcPts val="0"/>
              </a:spcBef>
              <a:spcAft>
                <a:spcPts val="0"/>
              </a:spcAft>
              <a:buClr>
                <a:schemeClr val="dk1"/>
              </a:buClr>
              <a:buSzPts val="1200"/>
              <a:buFont typeface="Calibri"/>
              <a:buNone/>
            </a:pPr>
            <a:endParaRPr/>
          </a:p>
        </p:txBody>
      </p:sp>
      <p:sp>
        <p:nvSpPr>
          <p:cNvPr id="1199" name="Google Shape;1199;p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5"/>
        <p:cNvGrpSpPr/>
        <p:nvPr/>
      </p:nvGrpSpPr>
      <p:grpSpPr>
        <a:xfrm>
          <a:off x="0" y="0"/>
          <a:ext cx="0" cy="0"/>
          <a:chOff x="0" y="0"/>
          <a:chExt cx="0" cy="0"/>
        </a:xfrm>
      </p:grpSpPr>
      <p:sp>
        <p:nvSpPr>
          <p:cNvPr id="1206" name="Google Shape;1206;p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7" name="Google Shape;1207;p9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Build Rapport – Sorry guys, I could not see through a player.  We’ll count a touch there, and I’ll be quicker next time!</a:t>
            </a:r>
            <a:endParaRPr/>
          </a:p>
          <a:p>
            <a:pPr marL="0" lvl="0" indent="0" algn="l" rtl="0">
              <a:spcBef>
                <a:spcPts val="0"/>
              </a:spcBef>
              <a:spcAft>
                <a:spcPts val="0"/>
              </a:spcAft>
              <a:buNone/>
            </a:pPr>
            <a:endParaRPr/>
          </a:p>
          <a:p>
            <a:pPr marL="0" lvl="0" indent="0" algn="l" rtl="0">
              <a:spcBef>
                <a:spcPts val="0"/>
              </a:spcBef>
              <a:spcAft>
                <a:spcPts val="0"/>
              </a:spcAft>
              <a:buNone/>
            </a:pPr>
            <a:r>
              <a:rPr lang="en-AU"/>
              <a:t>Talk with Real Names – Winger, I need you to get back.  Vs John, I need you to get back.</a:t>
            </a:r>
            <a:endParaRPr/>
          </a:p>
          <a:p>
            <a:pPr marL="0" lvl="0" indent="0" algn="l" rtl="0">
              <a:spcBef>
                <a:spcPts val="0"/>
              </a:spcBef>
              <a:spcAft>
                <a:spcPts val="0"/>
              </a:spcAft>
              <a:buNone/>
            </a:pPr>
            <a:endParaRPr/>
          </a:p>
          <a:p>
            <a:pPr marL="0" lvl="0" indent="0" algn="l" rtl="0">
              <a:spcBef>
                <a:spcPts val="0"/>
              </a:spcBef>
              <a:spcAft>
                <a:spcPts val="0"/>
              </a:spcAft>
              <a:buNone/>
            </a:pPr>
            <a:r>
              <a:rPr lang="en-AU"/>
              <a:t>Work with Captain – Sally (Captain), can you please ask your players to be more careful in touches? </a:t>
            </a:r>
            <a:endParaRPr/>
          </a:p>
          <a:p>
            <a:pPr marL="0" lvl="0" indent="0" algn="l" rtl="0">
              <a:spcBef>
                <a:spcPts val="0"/>
              </a:spcBef>
              <a:spcAft>
                <a:spcPts val="0"/>
              </a:spcAft>
              <a:buNone/>
            </a:pPr>
            <a:endParaRPr/>
          </a:p>
          <a:p>
            <a:pPr marL="0" lvl="0" indent="0" algn="l" rtl="0">
              <a:spcBef>
                <a:spcPts val="0"/>
              </a:spcBef>
              <a:spcAft>
                <a:spcPts val="0"/>
              </a:spcAft>
              <a:buNone/>
            </a:pPr>
            <a:r>
              <a:rPr lang="en-AU"/>
              <a:t>Work with Coaches – Coaches, there is too much backchat in the first half.  Can you please ask your players to reduce the volume so my voice is heard more clearly and I can be more effective in helping them understand what I need them to do.</a:t>
            </a:r>
            <a:endParaRPr/>
          </a:p>
          <a:p>
            <a:pPr marL="0" lvl="0" indent="0" algn="l" rtl="0">
              <a:spcBef>
                <a:spcPts val="0"/>
              </a:spcBef>
              <a:spcAft>
                <a:spcPts val="0"/>
              </a:spcAft>
              <a:buNone/>
            </a:pPr>
            <a:endParaRPr/>
          </a:p>
          <a:p>
            <a:pPr marL="0" lvl="0" indent="0" algn="l" rtl="0">
              <a:spcBef>
                <a:spcPts val="0"/>
              </a:spcBef>
              <a:spcAft>
                <a:spcPts val="0"/>
              </a:spcAft>
              <a:buNone/>
            </a:pPr>
            <a:r>
              <a:rPr lang="en-AU"/>
              <a:t>Appeal for Help – Please take good care of each other.  We don’t want injuries going into the bigger games later today.</a:t>
            </a:r>
            <a:endParaRPr/>
          </a:p>
          <a:p>
            <a:pPr marL="0" lvl="0" indent="0" algn="l" rtl="0">
              <a:spcBef>
                <a:spcPts val="0"/>
              </a:spcBef>
              <a:spcAft>
                <a:spcPts val="0"/>
              </a:spcAft>
              <a:buNone/>
            </a:pPr>
            <a:endParaRPr/>
          </a:p>
        </p:txBody>
      </p:sp>
      <p:sp>
        <p:nvSpPr>
          <p:cNvPr id="1208" name="Google Shape;1208;p9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96</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3"/>
        <p:cNvGrpSpPr/>
        <p:nvPr/>
      </p:nvGrpSpPr>
      <p:grpSpPr>
        <a:xfrm>
          <a:off x="0" y="0"/>
          <a:ext cx="0" cy="0"/>
          <a:chOff x="0" y="0"/>
          <a:chExt cx="0" cy="0"/>
        </a:xfrm>
      </p:grpSpPr>
      <p:sp>
        <p:nvSpPr>
          <p:cNvPr id="1214" name="Google Shape;1214;p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5" name="Google Shape;1215;p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AU"/>
              <a:t>Important to note that conflict is not just Player to Referee.  It can involve players, coaches, referees, spectators, and support staff.  Any of these can be the source of conflict and any of them can be the victim of conflict.</a:t>
            </a:r>
            <a:endParaRPr/>
          </a:p>
          <a:p>
            <a:pPr marL="0" lvl="0" indent="0" algn="l" rtl="0">
              <a:spcBef>
                <a:spcPts val="0"/>
              </a:spcBef>
              <a:spcAft>
                <a:spcPts val="0"/>
              </a:spcAft>
              <a:buNone/>
            </a:pPr>
            <a:r>
              <a:rPr lang="en-AU"/>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16" name="Google Shape;1216;p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p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7" name="Google Shape;1227;p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Long Discussion Required</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AU"/>
              <a:t>Escalation is taking incremental steps into the pyramid.</a:t>
            </a:r>
            <a:endParaRPr/>
          </a:p>
          <a:p>
            <a:pPr marL="0" lvl="0" indent="0" algn="l" rtl="0">
              <a:spcBef>
                <a:spcPts val="0"/>
              </a:spcBef>
              <a:spcAft>
                <a:spcPts val="0"/>
              </a:spcAft>
              <a:buNone/>
            </a:pPr>
            <a:r>
              <a:rPr lang="en-AU"/>
              <a:t>Severity can result in entry into the pyramid at a specific level.</a:t>
            </a:r>
            <a:endParaRPr/>
          </a:p>
          <a:p>
            <a:pPr marL="0" lvl="0" indent="0" algn="l" rtl="0">
              <a:spcBef>
                <a:spcPts val="0"/>
              </a:spcBef>
              <a:spcAft>
                <a:spcPts val="0"/>
              </a:spcAft>
              <a:buNone/>
            </a:pPr>
            <a:r>
              <a:rPr lang="en-AU"/>
              <a:t>A first punch does not result in only a warning.  It goes straight into a lower level.</a:t>
            </a:r>
            <a:endParaRPr/>
          </a:p>
          <a:p>
            <a:pPr marL="0" lvl="0" indent="0" algn="l" rtl="0">
              <a:spcBef>
                <a:spcPts val="0"/>
              </a:spcBef>
              <a:spcAft>
                <a:spcPts val="0"/>
              </a:spcAft>
              <a:buNone/>
            </a:pPr>
            <a:endParaRPr/>
          </a:p>
          <a:p>
            <a:pPr marL="0" lvl="0" indent="0" algn="l" rtl="0">
              <a:spcBef>
                <a:spcPts val="0"/>
              </a:spcBef>
              <a:spcAft>
                <a:spcPts val="0"/>
              </a:spcAft>
              <a:buNone/>
            </a:pPr>
            <a:r>
              <a:rPr lang="en-AU"/>
              <a:t>Key Points :</a:t>
            </a:r>
            <a:endParaRPr/>
          </a:p>
          <a:p>
            <a:pPr marL="228600" lvl="0" indent="-228600" algn="l" rtl="0">
              <a:spcBef>
                <a:spcPts val="0"/>
              </a:spcBef>
              <a:spcAft>
                <a:spcPts val="0"/>
              </a:spcAft>
              <a:buClr>
                <a:schemeClr val="dk1"/>
              </a:buClr>
              <a:buSzPts val="1200"/>
              <a:buFont typeface="Calibri"/>
              <a:buAutoNum type="arabicPeriod"/>
            </a:pPr>
            <a:r>
              <a:rPr lang="en-AU"/>
              <a:t>Start at the gentle end and workly slowly but steadily more sternly.</a:t>
            </a:r>
            <a:endParaRPr/>
          </a:p>
          <a:p>
            <a:pPr marL="228600" lvl="0" indent="-228600" algn="l" rtl="0">
              <a:spcBef>
                <a:spcPts val="0"/>
              </a:spcBef>
              <a:spcAft>
                <a:spcPts val="0"/>
              </a:spcAft>
              <a:buClr>
                <a:schemeClr val="dk1"/>
              </a:buClr>
              <a:buSzPts val="1200"/>
              <a:buFont typeface="Calibri"/>
              <a:buAutoNum type="arabicPeriod"/>
            </a:pPr>
            <a:r>
              <a:rPr lang="en-AU"/>
              <a:t>Never go ‘back’ down the scale without making it clear that you are relaxing the requirements from now onwards (or you look weak and expectations are unclear)</a:t>
            </a:r>
            <a:endParaRPr/>
          </a:p>
          <a:p>
            <a:pPr marL="228600" lvl="0" indent="-228600" algn="l" rtl="0">
              <a:spcBef>
                <a:spcPts val="0"/>
              </a:spcBef>
              <a:spcAft>
                <a:spcPts val="0"/>
              </a:spcAft>
              <a:buClr>
                <a:schemeClr val="dk1"/>
              </a:buClr>
              <a:buSzPts val="1200"/>
              <a:buFont typeface="Calibri"/>
              <a:buAutoNum type="arabicPeriod"/>
            </a:pPr>
            <a:r>
              <a:rPr lang="en-AU"/>
              <a:t>Use simple language at each step</a:t>
            </a:r>
            <a:endParaRPr/>
          </a:p>
          <a:p>
            <a:pPr marL="228600" lvl="0" indent="-228600" algn="l" rtl="0">
              <a:spcBef>
                <a:spcPts val="0"/>
              </a:spcBef>
              <a:spcAft>
                <a:spcPts val="0"/>
              </a:spcAft>
              <a:buClr>
                <a:schemeClr val="dk1"/>
              </a:buClr>
              <a:buSzPts val="1200"/>
              <a:buFont typeface="Calibri"/>
              <a:buAutoNum type="arabicPeriod"/>
            </a:pPr>
            <a:r>
              <a:rPr lang="en-AU"/>
              <a:t>DO NOT get frustrated if things escalate</a:t>
            </a:r>
            <a:endParaRPr/>
          </a:p>
          <a:p>
            <a:pPr marL="228600" lvl="0" indent="-228600" algn="l" rtl="0">
              <a:spcBef>
                <a:spcPts val="0"/>
              </a:spcBef>
              <a:spcAft>
                <a:spcPts val="0"/>
              </a:spcAft>
              <a:buClr>
                <a:schemeClr val="dk1"/>
              </a:buClr>
              <a:buSzPts val="1200"/>
              <a:buFont typeface="Calibri"/>
              <a:buAutoNum type="arabicPeriod"/>
            </a:pPr>
            <a:r>
              <a:rPr lang="en-AU"/>
              <a:t>Use more options for managing conflict if a situation reoccurs.  Your previous methods of managing are clearly not working.</a:t>
            </a:r>
            <a:endParaRPr/>
          </a:p>
          <a:p>
            <a:pPr marL="228600" lvl="0" indent="-152400" algn="l" rtl="0">
              <a:spcBef>
                <a:spcPts val="0"/>
              </a:spcBef>
              <a:spcAft>
                <a:spcPts val="0"/>
              </a:spcAft>
              <a:buClr>
                <a:schemeClr val="dk1"/>
              </a:buClr>
              <a:buSzPts val="1200"/>
              <a:buFont typeface="Calibri"/>
              <a:buNone/>
            </a:pPr>
            <a:endParaRPr/>
          </a:p>
        </p:txBody>
      </p:sp>
      <p:sp>
        <p:nvSpPr>
          <p:cNvPr id="1228" name="Google Shape;1228;p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98</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1" name="Google Shape;1251;p1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152400" algn="l" rtl="0">
              <a:spcBef>
                <a:spcPts val="0"/>
              </a:spcBef>
              <a:spcAft>
                <a:spcPts val="0"/>
              </a:spcAft>
              <a:buClr>
                <a:schemeClr val="dk1"/>
              </a:buClr>
              <a:buSzPts val="1200"/>
              <a:buFont typeface="Calibri"/>
              <a:buNone/>
            </a:pPr>
            <a:endParaRPr/>
          </a:p>
        </p:txBody>
      </p:sp>
      <p:sp>
        <p:nvSpPr>
          <p:cNvPr id="1252" name="Google Shape;1252;p10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99</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7"/>
        <p:cNvGrpSpPr/>
        <p:nvPr/>
      </p:nvGrpSpPr>
      <p:grpSpPr>
        <a:xfrm>
          <a:off x="0" y="0"/>
          <a:ext cx="0" cy="0"/>
          <a:chOff x="0" y="0"/>
          <a:chExt cx="0" cy="0"/>
        </a:xfrm>
      </p:grpSpPr>
      <p:sp>
        <p:nvSpPr>
          <p:cNvPr id="1268" name="Google Shape;1268;p1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9" name="Google Shape;1269;p1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One objective of a Penalty from Escalation is to provide the time for people to cool off</a:t>
            </a:r>
            <a:endParaRPr/>
          </a:p>
        </p:txBody>
      </p:sp>
      <p:sp>
        <p:nvSpPr>
          <p:cNvPr id="1270" name="Google Shape;1270;p10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100</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p1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8" name="Google Shape;1288;p1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The overall game impact of a forced sub is to provide about thirty seconds of a one-player advantage to the other team, in addition to the touch count restart, penalty metres and greater defensive separation.</a:t>
            </a:r>
            <a:endParaRPr/>
          </a:p>
          <a:p>
            <a:pPr marL="0" lvl="0" indent="0" algn="l" rtl="0">
              <a:spcBef>
                <a:spcPts val="0"/>
              </a:spcBef>
              <a:spcAft>
                <a:spcPts val="0"/>
              </a:spcAft>
              <a:buClr>
                <a:schemeClr val="dk1"/>
              </a:buClr>
              <a:buSzPts val="1200"/>
              <a:buFont typeface="Calibri"/>
              <a:buNone/>
            </a:pPr>
            <a:endParaRPr/>
          </a:p>
        </p:txBody>
      </p:sp>
      <p:sp>
        <p:nvSpPr>
          <p:cNvPr id="1289" name="Google Shape;1289;p1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101</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1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6" name="Google Shape;1306;p1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4 possessions complète = pas forcément 6 touchs</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Also cover:</a:t>
            </a:r>
            <a:endParaRPr/>
          </a:p>
          <a:p>
            <a:pPr marL="0" lvl="0" indent="0" algn="l" rtl="0">
              <a:spcBef>
                <a:spcPts val="0"/>
              </a:spcBef>
              <a:spcAft>
                <a:spcPts val="0"/>
              </a:spcAft>
              <a:buClr>
                <a:schemeClr val="dk1"/>
              </a:buClr>
              <a:buSzPts val="1200"/>
              <a:buFont typeface="Calibri"/>
              <a:buNone/>
            </a:pPr>
            <a:r>
              <a:rPr lang="en-AU"/>
              <a:t>Where does the PoT player stand?</a:t>
            </a:r>
            <a:endParaRPr/>
          </a:p>
          <a:p>
            <a:pPr marL="0" lvl="0" indent="0" algn="l" rtl="0">
              <a:spcBef>
                <a:spcPts val="0"/>
              </a:spcBef>
              <a:spcAft>
                <a:spcPts val="0"/>
              </a:spcAft>
              <a:buClr>
                <a:schemeClr val="dk1"/>
              </a:buClr>
              <a:buSzPts val="1200"/>
              <a:buFont typeface="Calibri"/>
              <a:buNone/>
            </a:pPr>
            <a:r>
              <a:rPr lang="en-AU"/>
              <a:t>How do they get substituted back onto the field?</a:t>
            </a:r>
            <a:endParaRPr/>
          </a:p>
          <a:p>
            <a:pPr marL="0" lvl="0" indent="0" algn="l" rtl="0">
              <a:spcBef>
                <a:spcPts val="0"/>
              </a:spcBef>
              <a:spcAft>
                <a:spcPts val="0"/>
              </a:spcAft>
              <a:buClr>
                <a:schemeClr val="dk1"/>
              </a:buClr>
              <a:buSzPts val="1200"/>
              <a:buFont typeface="Calibri"/>
              <a:buNone/>
            </a:pPr>
            <a:r>
              <a:rPr lang="en-AU"/>
              <a:t>How long does a PoT last normally, in time or in game events?</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Get a candidate to be the sent-off player.</a:t>
            </a:r>
            <a:endParaRPr/>
          </a:p>
          <a:p>
            <a:pPr marL="0" lvl="0" indent="0" algn="l" rtl="0">
              <a:spcBef>
                <a:spcPts val="0"/>
              </a:spcBef>
              <a:spcAft>
                <a:spcPts val="0"/>
              </a:spcAft>
              <a:buClr>
                <a:schemeClr val="dk1"/>
              </a:buClr>
              <a:buSzPts val="1200"/>
              <a:buFont typeface="Calibri"/>
              <a:buNone/>
            </a:pPr>
            <a:r>
              <a:rPr lang="en-AU"/>
              <a:t>Do the sequence once without explanation.</a:t>
            </a:r>
            <a:endParaRPr/>
          </a:p>
          <a:p>
            <a:pPr marL="0" lvl="0" indent="0" algn="l" rtl="0">
              <a:spcBef>
                <a:spcPts val="0"/>
              </a:spcBef>
              <a:spcAft>
                <a:spcPts val="0"/>
              </a:spcAft>
              <a:buClr>
                <a:schemeClr val="dk1"/>
              </a:buClr>
              <a:buSzPts val="1200"/>
              <a:buFont typeface="Calibri"/>
              <a:buNone/>
            </a:pPr>
            <a:r>
              <a:rPr lang="en-AU"/>
              <a:t>Do the sequence again, with each step explained.  If you have a second presenter, have one do the sequence, while the other explains.</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You may need to explain the following:</a:t>
            </a:r>
            <a:endParaRPr/>
          </a:p>
          <a:p>
            <a:pPr marL="228600" lvl="0" indent="-228600" algn="l" rtl="0">
              <a:spcBef>
                <a:spcPts val="0"/>
              </a:spcBef>
              <a:spcAft>
                <a:spcPts val="0"/>
              </a:spcAft>
              <a:buClr>
                <a:schemeClr val="dk1"/>
              </a:buClr>
              <a:buSzPts val="1200"/>
              <a:buFont typeface="Calibri"/>
              <a:buAutoNum type="arabicPeriod"/>
            </a:pPr>
            <a:r>
              <a:rPr lang="en-AU"/>
              <a:t>Multiple PoTs in a tournament generally create an automatic suspension for that player for two games.</a:t>
            </a:r>
            <a:endParaRPr/>
          </a:p>
          <a:p>
            <a:pPr marL="228600" lvl="0" indent="-228600" algn="l" rtl="0">
              <a:spcBef>
                <a:spcPts val="0"/>
              </a:spcBef>
              <a:spcAft>
                <a:spcPts val="0"/>
              </a:spcAft>
              <a:buClr>
                <a:schemeClr val="dk1"/>
              </a:buClr>
              <a:buSzPts val="1200"/>
              <a:buFont typeface="Calibri"/>
              <a:buAutoNum type="arabicPeriod"/>
            </a:pPr>
            <a:r>
              <a:rPr lang="en-AU"/>
              <a:t>A PoT may be the result of escalating another player’s conflict.  For example, the first offside may be a penalty, the second offside in a row is a forced substitution, and the third may lead to a PoT.  The player being sent off may feel overly penalised for just being offside.  You MUST put the escalation into context.</a:t>
            </a:r>
            <a:endParaRPr/>
          </a:p>
          <a:p>
            <a:pPr marL="228600" lvl="0" indent="-228600" algn="l" rtl="0">
              <a:spcBef>
                <a:spcPts val="0"/>
              </a:spcBef>
              <a:spcAft>
                <a:spcPts val="0"/>
              </a:spcAft>
              <a:buClr>
                <a:schemeClr val="dk1"/>
              </a:buClr>
              <a:buSzPts val="1200"/>
              <a:buFont typeface="Calibri"/>
              <a:buAutoNum type="arabicPeriod"/>
            </a:pPr>
            <a:r>
              <a:rPr lang="en-AU"/>
              <a:t>Sometimes your escalation to this step happens directly, and not as a result of incremental escalation.</a:t>
            </a:r>
            <a:endParaRPr/>
          </a:p>
        </p:txBody>
      </p:sp>
      <p:sp>
        <p:nvSpPr>
          <p:cNvPr id="1307" name="Google Shape;1307;p1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102</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2"/>
        <p:cNvGrpSpPr/>
        <p:nvPr/>
      </p:nvGrpSpPr>
      <p:grpSpPr>
        <a:xfrm>
          <a:off x="0" y="0"/>
          <a:ext cx="0" cy="0"/>
          <a:chOff x="0" y="0"/>
          <a:chExt cx="0" cy="0"/>
        </a:xfrm>
      </p:grpSpPr>
      <p:sp>
        <p:nvSpPr>
          <p:cNvPr id="1323" name="Google Shape;1323;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4" name="Google Shape;1324;p1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AU"/>
              <a:t>As a guideline, RoG is used only under a limited set of circumstances:</a:t>
            </a:r>
            <a:endParaRPr/>
          </a:p>
          <a:p>
            <a:pPr marL="0" lvl="0" indent="0" algn="l" rtl="0">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AU"/>
              <a:t>Cheating (taking the field when ineligible, phantom touches with clear and indisputable evidence by the referee)</a:t>
            </a:r>
            <a:endParaRPr/>
          </a:p>
          <a:p>
            <a:pPr marL="0" lvl="0" indent="0" algn="l" rtl="0">
              <a:spcBef>
                <a:spcPts val="0"/>
              </a:spcBef>
              <a:spcAft>
                <a:spcPts val="0"/>
              </a:spcAft>
              <a:buClr>
                <a:schemeClr val="dk1"/>
              </a:buClr>
              <a:buSzPts val="1200"/>
              <a:buFont typeface="Calibri"/>
              <a:buNone/>
            </a:pPr>
            <a:r>
              <a:rPr lang="en-AU"/>
              <a:t>Physical violence (any form, including threats of violence in some cases)</a:t>
            </a:r>
            <a:endParaRPr/>
          </a:p>
          <a:p>
            <a:pPr marL="0" lvl="0" indent="0" algn="l" rtl="0">
              <a:spcBef>
                <a:spcPts val="0"/>
              </a:spcBef>
              <a:spcAft>
                <a:spcPts val="0"/>
              </a:spcAft>
              <a:buClr>
                <a:schemeClr val="dk1"/>
              </a:buClr>
              <a:buSzPts val="1200"/>
              <a:buFont typeface="Calibri"/>
              <a:buNone/>
            </a:pPr>
            <a:r>
              <a:rPr lang="en-AU"/>
              <a:t>Repeated abuse of a single topic, following a Period of Time for a player - this player, or another player. Eg Intentional hard touch after previous hard touches being escalated to PoTs.</a:t>
            </a:r>
            <a:endParaRPr/>
          </a:p>
          <a:p>
            <a:pPr marL="0" lvl="0" indent="0" algn="l" rtl="0">
              <a:spcBef>
                <a:spcPts val="0"/>
              </a:spcBef>
              <a:spcAft>
                <a:spcPts val="0"/>
              </a:spcAft>
              <a:buClr>
                <a:schemeClr val="dk1"/>
              </a:buClr>
              <a:buSzPts val="1200"/>
              <a:buFont typeface="Calibri"/>
              <a:buNone/>
            </a:pPr>
            <a:r>
              <a:rPr lang="en-AU"/>
              <a:t>Repeated abuse by a single player in different aspects of the game, after the same player has received a PoT. Eg. A player creating PoT offences under different rules breaches</a:t>
            </a:r>
            <a:endParaRPr/>
          </a:p>
          <a:p>
            <a:pPr marL="0" lvl="0" indent="0" algn="l" rtl="0">
              <a:spcBef>
                <a:spcPts val="0"/>
              </a:spcBef>
              <a:spcAft>
                <a:spcPts val="0"/>
              </a:spcAft>
              <a:buClr>
                <a:schemeClr val="dk1"/>
              </a:buClr>
              <a:buSzPts val="1200"/>
              <a:buFont typeface="Calibri"/>
              <a:buNone/>
            </a:pPr>
            <a:r>
              <a:rPr lang="en-AU"/>
              <a:t>Second PoT for the same player.</a:t>
            </a:r>
            <a:endParaRPr/>
          </a:p>
          <a:p>
            <a:pPr marL="0" lvl="0" indent="0" algn="l" rtl="0">
              <a:spcBef>
                <a:spcPts val="0"/>
              </a:spcBef>
              <a:spcAft>
                <a:spcPts val="0"/>
              </a:spcAft>
              <a:buClr>
                <a:schemeClr val="dk1"/>
              </a:buClr>
              <a:buSzPts val="1200"/>
              <a:buFont typeface="Calibri"/>
              <a:buNone/>
            </a:pPr>
            <a:br>
              <a:rPr lang="en-AU"/>
            </a:br>
            <a:r>
              <a:rPr lang="en-AU"/>
              <a:t>The player must leave the entire area.  The Support referee should assist, without being too hasty, in having the player exit the area.</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en-AU"/>
              <a:t>Roleplay the event as you role-play a PoT event.  Make sure to include a Support Referee standing on the other side of the room.  Include a person playing the role of coach next to the Support referee.</a:t>
            </a:r>
            <a:endParaRPr/>
          </a:p>
          <a:p>
            <a:pPr marL="0" lvl="0" indent="0" algn="l" rtl="0">
              <a:spcBef>
                <a:spcPts val="0"/>
              </a:spcBef>
              <a:spcAft>
                <a:spcPts val="0"/>
              </a:spcAft>
              <a:buClr>
                <a:schemeClr val="dk1"/>
              </a:buClr>
              <a:buSzPts val="1200"/>
              <a:buFont typeface="Calibri"/>
              <a:buNone/>
            </a:pPr>
            <a:endParaRPr/>
          </a:p>
        </p:txBody>
      </p:sp>
      <p:sp>
        <p:nvSpPr>
          <p:cNvPr id="1325" name="Google Shape;1325;p10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103</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p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2" name="Google Shape;1342;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43" name="Google Shape;1343;p10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104</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9"/>
        <p:cNvGrpSpPr/>
        <p:nvPr/>
      </p:nvGrpSpPr>
      <p:grpSpPr>
        <a:xfrm>
          <a:off x="0" y="0"/>
          <a:ext cx="0" cy="0"/>
          <a:chOff x="0" y="0"/>
          <a:chExt cx="0" cy="0"/>
        </a:xfrm>
      </p:grpSpPr>
      <p:sp>
        <p:nvSpPr>
          <p:cNvPr id="1350" name="Google Shape;1350;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1" name="Google Shape;1351;p10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AU"/>
              <a:t>You may want to introduce the idea of blood bin and concussion/heat protocols if you have any direction to give.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352" name="Google Shape;1352;p10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AU"/>
              <a:t>105</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p10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8" name="Google Shape;1358;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p:cNvGrpSpPr/>
        <p:nvPr/>
      </p:nvGrpSpPr>
      <p:grpSpPr>
        <a:xfrm>
          <a:off x="0" y="0"/>
          <a:ext cx="0" cy="0"/>
          <a:chOff x="0" y="0"/>
          <a:chExt cx="0" cy="0"/>
        </a:xfrm>
      </p:grpSpPr>
      <p:sp>
        <p:nvSpPr>
          <p:cNvPr id="1364" name="Google Shape;1364;p10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5" name="Google Shape;1365;p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p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2" name="Google Shape;1372;p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p1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9" name="Google Shape;1379;p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p1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6" name="Google Shape;1386;p1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p1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1" name="Google Shape;1391;p1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1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7" name="Google Shape;1397;p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p1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2" name="Google Shape;1402;p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6"/>
        <p:cNvGrpSpPr/>
        <p:nvPr/>
      </p:nvGrpSpPr>
      <p:grpSpPr>
        <a:xfrm>
          <a:off x="0" y="0"/>
          <a:ext cx="0" cy="0"/>
          <a:chOff x="0" y="0"/>
          <a:chExt cx="0" cy="0"/>
        </a:xfrm>
      </p:grpSpPr>
      <p:sp>
        <p:nvSpPr>
          <p:cNvPr id="1407" name="Google Shape;1407;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8" name="Google Shape;1408;p1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8"/>
        <p:cNvGrpSpPr/>
        <p:nvPr/>
      </p:nvGrpSpPr>
      <p:grpSpPr>
        <a:xfrm>
          <a:off x="0" y="0"/>
          <a:ext cx="0" cy="0"/>
          <a:chOff x="0" y="0"/>
          <a:chExt cx="0" cy="0"/>
        </a:xfrm>
      </p:grpSpPr>
      <p:sp>
        <p:nvSpPr>
          <p:cNvPr id="19" name="Google Shape;19;p117"/>
          <p:cNvSpPr txBox="1">
            <a:spLocks noGrp="1"/>
          </p:cNvSpPr>
          <p:nvPr>
            <p:ph type="title"/>
          </p:nvPr>
        </p:nvSpPr>
        <p:spPr>
          <a:xfrm>
            <a:off x="924732" y="2069913"/>
            <a:ext cx="7128792" cy="1362075"/>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chemeClr val="dk1"/>
              </a:buClr>
              <a:buSzPts val="4000"/>
              <a:buFont typeface="Arial"/>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1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1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
        <p:cNvGrpSpPr/>
        <p:nvPr/>
      </p:nvGrpSpPr>
      <p:grpSpPr>
        <a:xfrm>
          <a:off x="0" y="0"/>
          <a:ext cx="0" cy="0"/>
          <a:chOff x="0" y="0"/>
          <a:chExt cx="0" cy="0"/>
        </a:xfrm>
      </p:grpSpPr>
      <p:sp>
        <p:nvSpPr>
          <p:cNvPr id="30" name="Google Shape;30;p1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2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2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0"/>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1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4" name="Google Shape;44;p1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5" name="Google Shape;45;p1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6" name="Google Shape;46;p1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7" name="Google Shape;47;p1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1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1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8" name="Google Shape;58;p1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9" name="Google Shape;59;p1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Arial"/>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25"/>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5" name="Google Shape;65;p1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 name="Google Shape;66;p1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1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26"/>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2" name="Google Shape;72;p1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12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2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8" name="Google Shape;78;p1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AU"/>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AU"/>
              <a:t>‹N°›</a:t>
            </a:fld>
            <a:endParaRPr/>
          </a:p>
        </p:txBody>
      </p:sp>
      <p:pic>
        <p:nvPicPr>
          <p:cNvPr id="15" name="Google Shape;15;p116" descr="D:\Users\porce1s\AppData\Local\Microsoft\Windows\Temporary Internet Files\Content.Outlook\E75CP3UI\TER_Logo_NEW_(png).png"/>
          <p:cNvPicPr preferRelativeResize="0"/>
          <p:nvPr/>
        </p:nvPicPr>
        <p:blipFill rotWithShape="1">
          <a:blip r:embed="rId13">
            <a:alphaModFix/>
          </a:blip>
          <a:srcRect/>
          <a:stretch/>
        </p:blipFill>
        <p:spPr>
          <a:xfrm>
            <a:off x="7524328" y="188640"/>
            <a:ext cx="1426222" cy="845603"/>
          </a:xfrm>
          <a:prstGeom prst="rect">
            <a:avLst/>
          </a:prstGeom>
          <a:noFill/>
          <a:ln>
            <a:noFill/>
          </a:ln>
        </p:spPr>
      </p:pic>
      <p:pic>
        <p:nvPicPr>
          <p:cNvPr id="16" name="Google Shape;16;p116" descr="TER_Logo_top.png"/>
          <p:cNvPicPr preferRelativeResize="0"/>
          <p:nvPr/>
        </p:nvPicPr>
        <p:blipFill rotWithShape="1">
          <a:blip r:embed="rId14">
            <a:alphaModFix/>
          </a:blip>
          <a:srcRect/>
          <a:stretch/>
        </p:blipFill>
        <p:spPr>
          <a:xfrm>
            <a:off x="23881" y="44624"/>
            <a:ext cx="917747" cy="989619"/>
          </a:xfrm>
          <a:prstGeom prst="rect">
            <a:avLst/>
          </a:prstGeom>
          <a:noFill/>
          <a:ln>
            <a:noFill/>
          </a:ln>
        </p:spPr>
      </p:pic>
      <p:pic>
        <p:nvPicPr>
          <p:cNvPr id="17" name="Google Shape;17;p116" descr="TER_Logo_bottom.png"/>
          <p:cNvPicPr preferRelativeResize="0"/>
          <p:nvPr/>
        </p:nvPicPr>
        <p:blipFill rotWithShape="1">
          <a:blip r:embed="rId15">
            <a:alphaModFix/>
          </a:blip>
          <a:srcRect/>
          <a:stretch/>
        </p:blipFill>
        <p:spPr>
          <a:xfrm>
            <a:off x="2748960" y="4581128"/>
            <a:ext cx="6395040" cy="227687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comments" Target="../comments/comment6.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7.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3.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7.jp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hyperlink" Target="https://exam.coachreferee.com/" TargetMode="External"/><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pic>
        <p:nvPicPr>
          <p:cNvPr id="85" name="Google Shape;85;p1"/>
          <p:cNvPicPr preferRelativeResize="0"/>
          <p:nvPr/>
        </p:nvPicPr>
        <p:blipFill rotWithShape="1">
          <a:blip r:embed="rId3">
            <a:alphaModFix/>
          </a:blip>
          <a:srcRect/>
          <a:stretch/>
        </p:blipFill>
        <p:spPr>
          <a:xfrm>
            <a:off x="3727128" y="3929657"/>
            <a:ext cx="1524000" cy="1187450"/>
          </a:xfrm>
          <a:prstGeom prst="rect">
            <a:avLst/>
          </a:prstGeom>
          <a:noFill/>
          <a:ln>
            <a:noFill/>
          </a:ln>
        </p:spPr>
      </p:pic>
      <p:sp>
        <p:nvSpPr>
          <p:cNvPr id="86" name="Google Shape;86;p1"/>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Bienvenue</a:t>
            </a:r>
            <a:br>
              <a:rPr lang="en-AU" sz="4410"/>
            </a:br>
            <a:br>
              <a:rPr lang="en-AU" sz="3600"/>
            </a:br>
            <a:r>
              <a:rPr lang="en-AU" sz="3600"/>
              <a:t>COURS ARBITRAGE NIVEAU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Agenda</a:t>
            </a:r>
            <a:endParaRPr/>
          </a:p>
        </p:txBody>
      </p:sp>
      <p:sp>
        <p:nvSpPr>
          <p:cNvPr id="92" name="Google Shape;92;p2"/>
          <p:cNvSpPr txBox="1">
            <a:spLocks noGrp="1"/>
          </p:cNvSpPr>
          <p:nvPr>
            <p:ph type="body" idx="1"/>
          </p:nvPr>
        </p:nvSpPr>
        <p:spPr>
          <a:xfrm>
            <a:off x="457200" y="1600200"/>
            <a:ext cx="77781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000"/>
              <a:buChar char="•"/>
            </a:pPr>
            <a:r>
              <a:rPr lang="en-AU" sz="2000"/>
              <a:t>Introduction</a:t>
            </a:r>
            <a:endParaRPr/>
          </a:p>
          <a:p>
            <a:pPr marL="342900" lvl="0" indent="-342900" algn="l" rtl="0">
              <a:spcBef>
                <a:spcPts val="400"/>
              </a:spcBef>
              <a:spcAft>
                <a:spcPts val="0"/>
              </a:spcAft>
              <a:buClr>
                <a:schemeClr val="dk1"/>
              </a:buClr>
              <a:buSzPts val="2000"/>
              <a:buChar char="•"/>
            </a:pPr>
            <a:r>
              <a:rPr lang="en-AU" sz="2000"/>
              <a:t>Module 1 : Qu’est-ce qu’un bon arbitre ?</a:t>
            </a:r>
            <a:endParaRPr/>
          </a:p>
          <a:p>
            <a:pPr marL="342900" lvl="0" indent="-342900" algn="l" rtl="0">
              <a:spcBef>
                <a:spcPts val="400"/>
              </a:spcBef>
              <a:spcAft>
                <a:spcPts val="0"/>
              </a:spcAft>
              <a:buClr>
                <a:schemeClr val="dk1"/>
              </a:buClr>
              <a:buSzPts val="2000"/>
              <a:buChar char="•"/>
            </a:pPr>
            <a:r>
              <a:rPr lang="en-AU" sz="2000"/>
              <a:t>Module 2 : Tâches d’avant et d’après match</a:t>
            </a:r>
            <a:endParaRPr/>
          </a:p>
          <a:p>
            <a:pPr marL="342900" lvl="0" indent="-342900" algn="l" rtl="0">
              <a:spcBef>
                <a:spcPts val="400"/>
              </a:spcBef>
              <a:spcAft>
                <a:spcPts val="0"/>
              </a:spcAft>
              <a:buClr>
                <a:schemeClr val="dk1"/>
              </a:buClr>
              <a:buSzPts val="2000"/>
              <a:buChar char="•"/>
            </a:pPr>
            <a:r>
              <a:rPr lang="en-AU" sz="2000"/>
              <a:t>Module 3 : Communication de l’arbitre</a:t>
            </a:r>
            <a:endParaRPr/>
          </a:p>
          <a:p>
            <a:pPr marL="342900" lvl="0" indent="-342900" algn="l" rtl="0">
              <a:spcBef>
                <a:spcPts val="400"/>
              </a:spcBef>
              <a:spcAft>
                <a:spcPts val="0"/>
              </a:spcAft>
              <a:buClr>
                <a:schemeClr val="dk1"/>
              </a:buClr>
              <a:buSzPts val="2000"/>
              <a:buChar char="•"/>
            </a:pPr>
            <a:r>
              <a:rPr lang="en-AU" sz="2000"/>
              <a:t>Module 4 : Aspects techniques du jeu/match (1ère partie)</a:t>
            </a:r>
            <a:endParaRPr/>
          </a:p>
          <a:p>
            <a:pPr marL="342900" lvl="0" indent="-342900" algn="l" rtl="0">
              <a:spcBef>
                <a:spcPts val="400"/>
              </a:spcBef>
              <a:spcAft>
                <a:spcPts val="0"/>
              </a:spcAft>
              <a:buClr>
                <a:schemeClr val="dk1"/>
              </a:buClr>
              <a:buSzPts val="2000"/>
              <a:buChar char="•"/>
            </a:pPr>
            <a:r>
              <a:rPr lang="en-AU" sz="2000"/>
              <a:t>Module 4 : Aspects techniques du jeu/match (2ème partie)</a:t>
            </a:r>
            <a:endParaRPr/>
          </a:p>
          <a:p>
            <a:pPr marL="342900" lvl="0" indent="-342900" algn="l" rtl="0">
              <a:spcBef>
                <a:spcPts val="400"/>
              </a:spcBef>
              <a:spcAft>
                <a:spcPts val="0"/>
              </a:spcAft>
              <a:buClr>
                <a:schemeClr val="dk1"/>
              </a:buClr>
              <a:buSzPts val="2000"/>
              <a:buChar char="•"/>
            </a:pPr>
            <a:r>
              <a:rPr lang="en-AU" sz="2000"/>
              <a:t>Module 5 : Positionnement et systèmes (et session pratique)</a:t>
            </a:r>
            <a:endParaRPr/>
          </a:p>
          <a:p>
            <a:pPr marL="342900" lvl="0" indent="-342900" algn="l" rtl="0">
              <a:spcBef>
                <a:spcPts val="400"/>
              </a:spcBef>
              <a:spcAft>
                <a:spcPts val="0"/>
              </a:spcAft>
              <a:buClr>
                <a:schemeClr val="dk1"/>
              </a:buClr>
              <a:buSzPts val="2000"/>
              <a:buChar char="•"/>
            </a:pPr>
            <a:r>
              <a:rPr lang="en-AU" sz="2000"/>
              <a:t>Module 6 : Gestion des conflits</a:t>
            </a:r>
            <a:endParaRPr/>
          </a:p>
          <a:p>
            <a:pPr marL="342900" lvl="0" indent="-342900" algn="l" rtl="0">
              <a:spcBef>
                <a:spcPts val="400"/>
              </a:spcBef>
              <a:spcAft>
                <a:spcPts val="0"/>
              </a:spcAft>
              <a:buClr>
                <a:schemeClr val="dk1"/>
              </a:buClr>
              <a:buSzPts val="2000"/>
              <a:buChar char="•"/>
            </a:pPr>
            <a:r>
              <a:rPr lang="en-AU" sz="2000"/>
              <a:t>Examen</a:t>
            </a:r>
            <a:endParaRPr/>
          </a:p>
          <a:p>
            <a:pPr marL="342900" lvl="0" indent="-215900" algn="l" rtl="0">
              <a:spcBef>
                <a:spcPts val="400"/>
              </a:spcBef>
              <a:spcAft>
                <a:spcPts val="0"/>
              </a:spcAft>
              <a:buClr>
                <a:schemeClr val="dk1"/>
              </a:buClr>
              <a:buSzPts val="2000"/>
              <a:buNone/>
            </a:pPr>
            <a:endParaRPr sz="2000"/>
          </a:p>
          <a:p>
            <a:pPr marL="342900" lvl="0" indent="-215900" algn="l" rtl="0">
              <a:spcBef>
                <a:spcPts val="400"/>
              </a:spcBef>
              <a:spcAft>
                <a:spcPts val="0"/>
              </a:spcAft>
              <a:buClr>
                <a:schemeClr val="dk1"/>
              </a:buClr>
              <a:buSzPts val="2000"/>
              <a:buNone/>
            </a:pP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Avant de commencer</a:t>
            </a:r>
            <a:endParaRPr/>
          </a:p>
        </p:txBody>
      </p:sp>
      <p:sp>
        <p:nvSpPr>
          <p:cNvPr id="99" name="Google Shape;9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1700"/>
              <a:buNone/>
            </a:pPr>
            <a:r>
              <a:rPr lang="en-AU" sz="1700"/>
              <a:t>Présentations</a:t>
            </a:r>
            <a:endParaRPr/>
          </a:p>
          <a:p>
            <a:pPr marL="342900" lvl="0" indent="-342900" algn="l" rtl="0">
              <a:lnSpc>
                <a:spcPct val="80000"/>
              </a:lnSpc>
              <a:spcBef>
                <a:spcPts val="340"/>
              </a:spcBef>
              <a:spcAft>
                <a:spcPts val="0"/>
              </a:spcAft>
              <a:buClr>
                <a:schemeClr val="dk1"/>
              </a:buClr>
              <a:buSzPts val="1700"/>
              <a:buChar char="•"/>
            </a:pPr>
            <a:r>
              <a:rPr lang="en-AU" sz="1700"/>
              <a:t>Formateur</a:t>
            </a:r>
            <a:endParaRPr/>
          </a:p>
          <a:p>
            <a:pPr marL="342900" lvl="0" indent="-342900" algn="l" rtl="0">
              <a:lnSpc>
                <a:spcPct val="80000"/>
              </a:lnSpc>
              <a:spcBef>
                <a:spcPts val="340"/>
              </a:spcBef>
              <a:spcAft>
                <a:spcPts val="0"/>
              </a:spcAft>
              <a:buClr>
                <a:schemeClr val="dk1"/>
              </a:buClr>
              <a:buSzPts val="1700"/>
              <a:buChar char="•"/>
            </a:pPr>
            <a:r>
              <a:rPr lang="en-AU" sz="1700"/>
              <a:t>Participants</a:t>
            </a:r>
            <a:endParaRPr/>
          </a:p>
          <a:p>
            <a:pPr marL="0" lvl="0" indent="0" algn="l" rtl="0">
              <a:lnSpc>
                <a:spcPct val="80000"/>
              </a:lnSpc>
              <a:spcBef>
                <a:spcPts val="340"/>
              </a:spcBef>
              <a:spcAft>
                <a:spcPts val="0"/>
              </a:spcAft>
              <a:buClr>
                <a:schemeClr val="dk1"/>
              </a:buClr>
              <a:buSzPts val="1700"/>
              <a:buNone/>
            </a:pPr>
            <a:endParaRPr sz="1700"/>
          </a:p>
          <a:p>
            <a:pPr marL="0" lvl="0" indent="0" algn="l" rtl="0">
              <a:lnSpc>
                <a:spcPct val="80000"/>
              </a:lnSpc>
              <a:spcBef>
                <a:spcPts val="340"/>
              </a:spcBef>
              <a:spcAft>
                <a:spcPts val="0"/>
              </a:spcAft>
              <a:buClr>
                <a:schemeClr val="dk1"/>
              </a:buClr>
              <a:buSzPts val="1700"/>
              <a:buNone/>
            </a:pPr>
            <a:r>
              <a:rPr lang="en-AU" sz="1700"/>
              <a:t>Un peu d’administratif</a:t>
            </a:r>
            <a:endParaRPr/>
          </a:p>
          <a:p>
            <a:pPr marL="342900" lvl="0" indent="-342900" algn="l" rtl="0">
              <a:lnSpc>
                <a:spcPct val="80000"/>
              </a:lnSpc>
              <a:spcBef>
                <a:spcPts val="340"/>
              </a:spcBef>
              <a:spcAft>
                <a:spcPts val="0"/>
              </a:spcAft>
              <a:buClr>
                <a:schemeClr val="dk1"/>
              </a:buClr>
              <a:buSzPts val="1700"/>
              <a:buChar char="•"/>
            </a:pPr>
            <a:r>
              <a:rPr lang="en-AU" sz="1700"/>
              <a:t>Remplissez le formulaire et signez la feuille de présence</a:t>
            </a:r>
            <a:endParaRPr/>
          </a:p>
          <a:p>
            <a:pPr marL="342900" lvl="0" indent="-342900" algn="l" rtl="0">
              <a:lnSpc>
                <a:spcPct val="80000"/>
              </a:lnSpc>
              <a:spcBef>
                <a:spcPts val="340"/>
              </a:spcBef>
              <a:spcAft>
                <a:spcPts val="0"/>
              </a:spcAft>
              <a:buClr>
                <a:schemeClr val="dk1"/>
              </a:buClr>
              <a:buSzPts val="1700"/>
              <a:buChar char="•"/>
            </a:pPr>
            <a:r>
              <a:rPr lang="en-AU" sz="1700"/>
              <a:t>Notez votre nom sur la feuille d’examen</a:t>
            </a:r>
            <a:endParaRPr/>
          </a:p>
          <a:p>
            <a:pPr marL="0" lvl="0" indent="0" algn="l" rtl="0">
              <a:lnSpc>
                <a:spcPct val="80000"/>
              </a:lnSpc>
              <a:spcBef>
                <a:spcPts val="340"/>
              </a:spcBef>
              <a:spcAft>
                <a:spcPts val="0"/>
              </a:spcAft>
              <a:buClr>
                <a:schemeClr val="dk1"/>
              </a:buClr>
              <a:buSzPts val="1700"/>
              <a:buNone/>
            </a:pPr>
            <a:endParaRPr sz="1700"/>
          </a:p>
          <a:p>
            <a:pPr marL="0" lvl="0" indent="0" algn="l" rtl="0">
              <a:lnSpc>
                <a:spcPct val="80000"/>
              </a:lnSpc>
              <a:spcBef>
                <a:spcPts val="340"/>
              </a:spcBef>
              <a:spcAft>
                <a:spcPts val="0"/>
              </a:spcAft>
              <a:buClr>
                <a:schemeClr val="dk1"/>
              </a:buClr>
              <a:buSzPts val="1700"/>
              <a:buNone/>
            </a:pPr>
            <a:r>
              <a:rPr lang="en-AU" sz="17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Règles des locaux</a:t>
            </a:r>
            <a:endParaRPr/>
          </a:p>
          <a:p>
            <a:pPr marL="342900" lvl="0" indent="-342900" algn="l" rtl="0">
              <a:lnSpc>
                <a:spcPct val="80000"/>
              </a:lnSpc>
              <a:spcBef>
                <a:spcPts val="340"/>
              </a:spcBef>
              <a:spcAft>
                <a:spcPts val="0"/>
              </a:spcAft>
              <a:buClr>
                <a:schemeClr val="dk1"/>
              </a:buClr>
              <a:buSzPts val="1700"/>
              <a:buChar char="•"/>
            </a:pPr>
            <a:r>
              <a:rPr lang="en-AU" sz="1700"/>
              <a:t>Sortie de secours, zone de rassemblement, toilettes</a:t>
            </a:r>
            <a:endParaRPr/>
          </a:p>
          <a:p>
            <a:pPr marL="342900" lvl="0" indent="-342900" algn="l" rtl="0">
              <a:lnSpc>
                <a:spcPct val="80000"/>
              </a:lnSpc>
              <a:spcBef>
                <a:spcPts val="340"/>
              </a:spcBef>
              <a:spcAft>
                <a:spcPts val="0"/>
              </a:spcAft>
              <a:buClr>
                <a:schemeClr val="dk1"/>
              </a:buClr>
              <a:buSzPts val="1700"/>
              <a:buChar char="•"/>
            </a:pPr>
            <a:r>
              <a:rPr lang="en-AU" sz="1700"/>
              <a:t>Merci d’éteindre vos téléphones</a:t>
            </a:r>
            <a:endParaRPr/>
          </a:p>
          <a:p>
            <a:pPr marL="342900" lvl="0" indent="-234950" algn="l" rtl="0">
              <a:lnSpc>
                <a:spcPct val="80000"/>
              </a:lnSpc>
              <a:spcBef>
                <a:spcPts val="340"/>
              </a:spcBef>
              <a:spcAft>
                <a:spcPts val="0"/>
              </a:spcAft>
              <a:buClr>
                <a:schemeClr val="dk1"/>
              </a:buClr>
              <a:buSzPts val="1700"/>
              <a:buNone/>
            </a:pPr>
            <a:endParaRPr sz="1700"/>
          </a:p>
          <a:p>
            <a:pPr marL="0" lvl="0" indent="0" algn="l" rtl="0">
              <a:lnSpc>
                <a:spcPct val="80000"/>
              </a:lnSpc>
              <a:spcBef>
                <a:spcPts val="340"/>
              </a:spcBef>
              <a:spcAft>
                <a:spcPts val="0"/>
              </a:spcAft>
              <a:buClr>
                <a:schemeClr val="dk1"/>
              </a:buClr>
              <a:buSzPts val="1700"/>
              <a:buNone/>
            </a:pPr>
            <a:r>
              <a:rPr lang="en-AU" sz="1700"/>
              <a:t>Participation active</a:t>
            </a:r>
            <a:endParaRPr/>
          </a:p>
          <a:p>
            <a:pPr marL="342900" lvl="0" indent="-342900" algn="l" rtl="0">
              <a:lnSpc>
                <a:spcPct val="80000"/>
              </a:lnSpc>
              <a:spcBef>
                <a:spcPts val="340"/>
              </a:spcBef>
              <a:spcAft>
                <a:spcPts val="0"/>
              </a:spcAft>
              <a:buClr>
                <a:schemeClr val="dk1"/>
              </a:buClr>
              <a:buSzPts val="1700"/>
              <a:buChar char="•"/>
            </a:pPr>
            <a:r>
              <a:rPr lang="en-AU" sz="1700"/>
              <a:t>N’hésitez pas à poser vos questions et à participer aux jeux de rôles et démonstrations</a:t>
            </a:r>
            <a:endParaRPr sz="1700"/>
          </a:p>
          <a:p>
            <a:pPr marL="342900" lvl="0" indent="-342900" algn="l" rtl="0">
              <a:lnSpc>
                <a:spcPct val="80000"/>
              </a:lnSpc>
              <a:spcBef>
                <a:spcPts val="340"/>
              </a:spcBef>
              <a:spcAft>
                <a:spcPts val="0"/>
              </a:spcAft>
              <a:buSzPts val="1700"/>
              <a:buChar char="•"/>
            </a:pPr>
            <a:r>
              <a:rPr lang="en-AU" sz="1700"/>
              <a:t>Apprenez les uns des autres et respectez leurs opinions</a:t>
            </a:r>
            <a:endParaRPr/>
          </a:p>
          <a:p>
            <a:pPr marL="342900" lvl="0" indent="-234950" algn="l" rtl="0">
              <a:lnSpc>
                <a:spcPct val="80000"/>
              </a:lnSpc>
              <a:spcBef>
                <a:spcPts val="340"/>
              </a:spcBef>
              <a:spcAft>
                <a:spcPts val="0"/>
              </a:spcAft>
              <a:buClr>
                <a:schemeClr val="dk1"/>
              </a:buClr>
              <a:buSzPts val="1700"/>
              <a:buNone/>
            </a:pPr>
            <a:endParaRPr sz="1700"/>
          </a:p>
          <a:p>
            <a:pPr marL="342900" lvl="0" indent="-234950" algn="l" rtl="0">
              <a:lnSpc>
                <a:spcPct val="80000"/>
              </a:lnSpc>
              <a:spcBef>
                <a:spcPts val="340"/>
              </a:spcBef>
              <a:spcAft>
                <a:spcPts val="0"/>
              </a:spcAft>
              <a:buClr>
                <a:schemeClr val="dk1"/>
              </a:buClr>
              <a:buSzPts val="1700"/>
              <a:buNone/>
            </a:pPr>
            <a:endParaRPr sz="1700"/>
          </a:p>
          <a:p>
            <a:pPr marL="342900" lvl="0" indent="-234950" algn="l" rtl="0">
              <a:lnSpc>
                <a:spcPct val="80000"/>
              </a:lnSpc>
              <a:spcBef>
                <a:spcPts val="340"/>
              </a:spcBef>
              <a:spcAft>
                <a:spcPts val="0"/>
              </a:spcAft>
              <a:buClr>
                <a:schemeClr val="dk1"/>
              </a:buClr>
              <a:buSzPts val="1700"/>
              <a:buNone/>
            </a:pP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4"/>
          <p:cNvSpPr txBox="1"/>
          <p:nvPr/>
        </p:nvSpPr>
        <p:spPr>
          <a:xfrm>
            <a:off x="1857375" y="1214450"/>
            <a:ext cx="6845400" cy="4777800"/>
          </a:xfrm>
          <a:prstGeom prst="rect">
            <a:avLst/>
          </a:prstGeom>
          <a:noFill/>
          <a:ln>
            <a:noFill/>
          </a:ln>
        </p:spPr>
        <p:txBody>
          <a:bodyPr spcFirstLastPara="1" wrap="square" lIns="90000" tIns="46800" rIns="90000" bIns="46800" anchor="t" anchorCtr="0">
            <a:spAutoFit/>
          </a:bodyPr>
          <a:lstStyle/>
          <a:p>
            <a:pPr marL="0" marR="0" lvl="0" indent="-91440" algn="l" rtl="0">
              <a:spcBef>
                <a:spcPts val="0"/>
              </a:spcBef>
              <a:spcAft>
                <a:spcPts val="0"/>
              </a:spcAft>
              <a:buClr>
                <a:srgbClr val="1F497D"/>
              </a:buClr>
              <a:buSzPts val="1440"/>
              <a:buFont typeface="Noto Sans Symbols"/>
              <a:buChar char="■"/>
            </a:pPr>
            <a:r>
              <a:rPr lang="en-AU" sz="2400" b="0" i="0" u="none" strike="noStrike" cap="none">
                <a:solidFill>
                  <a:srgbClr val="000000"/>
                </a:solidFill>
                <a:latin typeface="Verdana"/>
                <a:ea typeface="Verdana"/>
                <a:cs typeface="Verdana"/>
                <a:sym typeface="Verdana"/>
              </a:rPr>
              <a:t> Permettre </a:t>
            </a:r>
            <a:r>
              <a:rPr lang="en-AU" sz="2400">
                <a:latin typeface="Verdana"/>
                <a:ea typeface="Verdana"/>
                <a:cs typeface="Verdana"/>
                <a:sym typeface="Verdan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a:t>
            </a:r>
            <a:r>
              <a:rPr lang="en-AU" sz="2400">
                <a:latin typeface="Verdana"/>
                <a:ea typeface="Verdana"/>
                <a:cs typeface="Verdana"/>
                <a:sym typeface="Verdana"/>
              </a:rPr>
              <a:t>’arbitrer des matchs</a:t>
            </a:r>
            <a:endParaRPr/>
          </a:p>
          <a:p>
            <a:pPr marL="0" marR="0" lvl="0" indent="0" algn="l" rtl="0">
              <a:spcBef>
                <a:spcPts val="1700"/>
              </a:spcBef>
              <a:spcAft>
                <a:spcPts val="0"/>
              </a:spcAft>
              <a:buClr>
                <a:schemeClr val="dk1"/>
              </a:buClr>
              <a:buSzPts val="2400"/>
              <a:buFont typeface="Arial"/>
              <a:buNone/>
            </a:pPr>
            <a:endParaRPr sz="2400" b="0" i="0" u="none" strike="noStrike" cap="none">
              <a:solidFill>
                <a:srgbClr val="000000"/>
              </a:solidFill>
              <a:latin typeface="Verdana"/>
              <a:ea typeface="Verdana"/>
              <a:cs typeface="Verdana"/>
              <a:sym typeface="Verdana"/>
            </a:endParaRPr>
          </a:p>
          <a:p>
            <a:pPr marL="0" marR="0" lvl="0" indent="-91440" algn="l" rtl="0">
              <a:spcBef>
                <a:spcPts val="1200"/>
              </a:spcBef>
              <a:spcAft>
                <a:spcPts val="0"/>
              </a:spcAft>
              <a:buClr>
                <a:srgbClr val="009999"/>
              </a:buClr>
              <a:buSzPts val="1440"/>
              <a:buFont typeface="Noto Sans Symbols"/>
              <a:buChar char="■"/>
            </a:pPr>
            <a:r>
              <a:rPr lang="en-AU" sz="2400" b="0" i="0" u="none" strike="noStrike" cap="none">
                <a:solidFill>
                  <a:srgbClr val="000000"/>
                </a:solidFill>
                <a:latin typeface="Verdana"/>
                <a:ea typeface="Verdana"/>
                <a:cs typeface="Verdana"/>
                <a:sym typeface="Verdana"/>
              </a:rPr>
              <a:t> Être </a:t>
            </a:r>
            <a:r>
              <a:rPr lang="en-AU" sz="2400">
                <a:latin typeface="Verdana"/>
                <a:ea typeface="Verdana"/>
                <a:cs typeface="Verdana"/>
                <a:sym typeface="Verdana"/>
              </a:rPr>
              <a:t>autonome pour prendre les décisions</a:t>
            </a:r>
            <a:endParaRPr/>
          </a:p>
          <a:p>
            <a:pPr marL="0" marR="0" lvl="0" indent="0" algn="l" rtl="0">
              <a:spcBef>
                <a:spcPts val="1200"/>
              </a:spcBef>
              <a:spcAft>
                <a:spcPts val="0"/>
              </a:spcAft>
              <a:buClr>
                <a:srgbClr val="009999"/>
              </a:buClr>
              <a:buSzPts val="1440"/>
              <a:buFont typeface="Noto Sans Symbols"/>
              <a:buNone/>
            </a:pPr>
            <a:endParaRPr sz="2400" b="0" i="0" u="none" strike="noStrike" cap="none">
              <a:solidFill>
                <a:srgbClr val="000000"/>
              </a:solidFill>
              <a:latin typeface="Verdana"/>
              <a:ea typeface="Verdana"/>
              <a:cs typeface="Verdana"/>
              <a:sym typeface="Verdana"/>
            </a:endParaRPr>
          </a:p>
          <a:p>
            <a:pPr marL="0" marR="0" lvl="0" indent="-91440" algn="l" rtl="0">
              <a:spcBef>
                <a:spcPts val="1200"/>
              </a:spcBef>
              <a:spcAft>
                <a:spcPts val="0"/>
              </a:spcAft>
              <a:buClr>
                <a:srgbClr val="FFFF00"/>
              </a:buClr>
              <a:buSzPts val="1440"/>
              <a:buFont typeface="Noto Sans Symbols"/>
              <a:buChar char="■"/>
            </a:pPr>
            <a:r>
              <a:rPr lang="en-AU" sz="2400">
                <a:latin typeface="Verdana"/>
                <a:ea typeface="Verdana"/>
                <a:cs typeface="Verdana"/>
                <a:sym typeface="Verdana"/>
              </a:rPr>
              <a:t> Gérer et améliorer le jeu</a:t>
            </a:r>
            <a:endParaRPr/>
          </a:p>
          <a:p>
            <a:pPr marL="0" marR="0" lvl="0" indent="0" algn="l" rtl="0">
              <a:spcBef>
                <a:spcPts val="1700"/>
              </a:spcBef>
              <a:spcAft>
                <a:spcPts val="0"/>
              </a:spcAft>
              <a:buClr>
                <a:schemeClr val="dk1"/>
              </a:buClr>
              <a:buSzPts val="2400"/>
              <a:buFont typeface="Arial"/>
              <a:buNone/>
            </a:pPr>
            <a:endParaRPr sz="2400" b="0" i="0" u="none" strike="noStrike" cap="none">
              <a:solidFill>
                <a:srgbClr val="000000"/>
              </a:solidFill>
              <a:latin typeface="Verdana"/>
              <a:ea typeface="Verdana"/>
              <a:cs typeface="Verdana"/>
              <a:sym typeface="Verdana"/>
            </a:endParaRPr>
          </a:p>
          <a:p>
            <a:pPr marL="0" marR="0" lvl="0" indent="-91440" algn="l" rtl="0">
              <a:spcBef>
                <a:spcPts val="1200"/>
              </a:spcBef>
              <a:spcAft>
                <a:spcPts val="0"/>
              </a:spcAft>
              <a:buClr>
                <a:srgbClr val="FF3300"/>
              </a:buClr>
              <a:buSzPts val="1440"/>
              <a:buFont typeface="Noto Sans Symbols"/>
              <a:buChar char="■"/>
            </a:pPr>
            <a:r>
              <a:rPr lang="en-AU" sz="2400">
                <a:latin typeface="Verdana"/>
                <a:ea typeface="Verdana"/>
                <a:cs typeface="Verdana"/>
                <a:sym typeface="Verdana"/>
              </a:rPr>
              <a:t> Élever le niveau du jeu Elite</a:t>
            </a:r>
            <a:endParaRPr/>
          </a:p>
          <a:p>
            <a:pPr marL="0" marR="0" lvl="0" indent="0" algn="l" rtl="0">
              <a:spcBef>
                <a:spcPts val="1200"/>
              </a:spcBef>
              <a:spcAft>
                <a:spcPts val="0"/>
              </a:spcAft>
              <a:buClr>
                <a:srgbClr val="FF3300"/>
              </a:buClr>
              <a:buSzPts val="1440"/>
              <a:buFont typeface="Noto Sans Symbols"/>
              <a:buNone/>
            </a:pPr>
            <a:endParaRPr sz="2400" b="0" i="0" u="none" strike="noStrike" cap="none">
              <a:solidFill>
                <a:srgbClr val="000000"/>
              </a:solidFill>
              <a:latin typeface="Verdana"/>
              <a:ea typeface="Verdana"/>
              <a:cs typeface="Verdana"/>
              <a:sym typeface="Verdana"/>
            </a:endParaRPr>
          </a:p>
          <a:p>
            <a:pPr marL="0" marR="0" lvl="0" indent="-91440" algn="l" rtl="0">
              <a:spcBef>
                <a:spcPts val="1200"/>
              </a:spcBef>
              <a:spcAft>
                <a:spcPts val="0"/>
              </a:spcAft>
              <a:buClr>
                <a:srgbClr val="000000"/>
              </a:buClr>
              <a:buSzPts val="1440"/>
              <a:buFont typeface="Noto Sans Symbols"/>
              <a:buChar char="■"/>
            </a:pPr>
            <a:r>
              <a:rPr lang="en-AU" sz="2400" b="0" i="0" u="none" strike="noStrike" cap="none">
                <a:solidFill>
                  <a:srgbClr val="000000"/>
                </a:solidFill>
                <a:latin typeface="Verdana"/>
                <a:ea typeface="Verdana"/>
                <a:cs typeface="Verdana"/>
                <a:sym typeface="Verdana"/>
              </a:rPr>
              <a:t> Obt</a:t>
            </a:r>
            <a:r>
              <a:rPr lang="en-AU" sz="2400">
                <a:latin typeface="Verdana"/>
                <a:ea typeface="Verdana"/>
                <a:cs typeface="Verdana"/>
                <a:sym typeface="Verdana"/>
              </a:rPr>
              <a:t>enir le meilleur des équipes</a:t>
            </a:r>
            <a:endParaRPr/>
          </a:p>
        </p:txBody>
      </p:sp>
      <p:pic>
        <p:nvPicPr>
          <p:cNvPr id="107" name="Google Shape;107;p4"/>
          <p:cNvPicPr preferRelativeResize="0"/>
          <p:nvPr/>
        </p:nvPicPr>
        <p:blipFill rotWithShape="1">
          <a:blip r:embed="rId3">
            <a:alphaModFix/>
          </a:blip>
          <a:srcRect/>
          <a:stretch/>
        </p:blipFill>
        <p:spPr>
          <a:xfrm>
            <a:off x="464369" y="1062069"/>
            <a:ext cx="1310680" cy="891535"/>
          </a:xfrm>
          <a:prstGeom prst="rect">
            <a:avLst/>
          </a:prstGeom>
          <a:noFill/>
          <a:ln>
            <a:noFill/>
          </a:ln>
        </p:spPr>
      </p:pic>
      <p:pic>
        <p:nvPicPr>
          <p:cNvPr id="108" name="Google Shape;108;p4"/>
          <p:cNvPicPr preferRelativeResize="0"/>
          <p:nvPr/>
        </p:nvPicPr>
        <p:blipFill rotWithShape="1">
          <a:blip r:embed="rId4">
            <a:alphaModFix/>
          </a:blip>
          <a:srcRect/>
          <a:stretch/>
        </p:blipFill>
        <p:spPr>
          <a:xfrm>
            <a:off x="464369" y="4230934"/>
            <a:ext cx="1310680" cy="1014412"/>
          </a:xfrm>
          <a:prstGeom prst="rect">
            <a:avLst/>
          </a:prstGeom>
          <a:noFill/>
          <a:ln>
            <a:noFill/>
          </a:ln>
        </p:spPr>
      </p:pic>
      <p:pic>
        <p:nvPicPr>
          <p:cNvPr id="109" name="Google Shape;109;p4"/>
          <p:cNvPicPr preferRelativeResize="0"/>
          <p:nvPr/>
        </p:nvPicPr>
        <p:blipFill rotWithShape="1">
          <a:blip r:embed="rId5">
            <a:alphaModFix/>
          </a:blip>
          <a:srcRect/>
          <a:stretch/>
        </p:blipFill>
        <p:spPr>
          <a:xfrm>
            <a:off x="470554" y="5283946"/>
            <a:ext cx="1310680" cy="1023969"/>
          </a:xfrm>
          <a:prstGeom prst="rect">
            <a:avLst/>
          </a:prstGeom>
          <a:noFill/>
          <a:ln>
            <a:noFill/>
          </a:ln>
        </p:spPr>
      </p:pic>
      <p:pic>
        <p:nvPicPr>
          <p:cNvPr id="110" name="Google Shape;110;p4"/>
          <p:cNvPicPr preferRelativeResize="0"/>
          <p:nvPr/>
        </p:nvPicPr>
        <p:blipFill rotWithShape="1">
          <a:blip r:embed="rId6">
            <a:alphaModFix/>
          </a:blip>
          <a:srcRect/>
          <a:stretch/>
        </p:blipFill>
        <p:spPr>
          <a:xfrm>
            <a:off x="467544" y="2066956"/>
            <a:ext cx="1310680" cy="1021238"/>
          </a:xfrm>
          <a:prstGeom prst="rect">
            <a:avLst/>
          </a:prstGeom>
          <a:noFill/>
          <a:ln>
            <a:noFill/>
          </a:ln>
        </p:spPr>
      </p:pic>
      <p:pic>
        <p:nvPicPr>
          <p:cNvPr id="111" name="Google Shape;111;p4"/>
          <p:cNvPicPr preferRelativeResize="0"/>
          <p:nvPr/>
        </p:nvPicPr>
        <p:blipFill rotWithShape="1">
          <a:blip r:embed="rId7">
            <a:alphaModFix/>
          </a:blip>
          <a:srcRect/>
          <a:stretch/>
        </p:blipFill>
        <p:spPr>
          <a:xfrm>
            <a:off x="464369" y="3096344"/>
            <a:ext cx="1310680" cy="1010316"/>
          </a:xfrm>
          <a:prstGeom prst="rect">
            <a:avLst/>
          </a:prstGeom>
          <a:noFill/>
          <a:ln>
            <a:noFill/>
          </a:ln>
        </p:spPr>
      </p:pic>
      <p:sp>
        <p:nvSpPr>
          <p:cNvPr id="112" name="Google Shape;112;p4"/>
          <p:cNvSpPr txBox="1"/>
          <p:nvPr/>
        </p:nvSpPr>
        <p:spPr>
          <a:xfrm>
            <a:off x="1031032" y="3009"/>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000000"/>
              </a:buClr>
              <a:buSzPts val="3600"/>
              <a:buFont typeface="Calibri"/>
              <a:buNone/>
            </a:pPr>
            <a:r>
              <a:rPr lang="en-AU" sz="3600" b="1">
                <a:latin typeface="Calibri"/>
                <a:ea typeface="Calibri"/>
                <a:cs typeface="Calibri"/>
                <a:sym typeface="Calibri"/>
              </a:rPr>
              <a:t>Niveaux d’arbitrage </a:t>
            </a:r>
            <a:r>
              <a:rPr lang="en-AU" sz="3600" b="1" i="0" u="none" strike="noStrike" cap="none">
                <a:solidFill>
                  <a:srgbClr val="000000"/>
                </a:solidFill>
                <a:latin typeface="Calibri"/>
                <a:ea typeface="Calibri"/>
                <a:cs typeface="Calibri"/>
                <a:sym typeface="Calibri"/>
              </a:rPr>
              <a:t>Touch Europe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Comment v</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alider le niveau 2</a:t>
            </a:r>
            <a:endParaRPr/>
          </a:p>
        </p:txBody>
      </p:sp>
      <p:sp>
        <p:nvSpPr>
          <p:cNvPr id="118" name="Google Shape;118;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AU" sz="2000"/>
              <a:t>En salle</a:t>
            </a:r>
            <a:endParaRPr/>
          </a:p>
          <a:p>
            <a:pPr marL="342900" lvl="0" indent="-342900" algn="l" rtl="0">
              <a:lnSpc>
                <a:spcPct val="90000"/>
              </a:lnSpc>
              <a:spcBef>
                <a:spcPts val="400"/>
              </a:spcBef>
              <a:spcAft>
                <a:spcPts val="0"/>
              </a:spcAft>
              <a:buClr>
                <a:schemeClr val="dk1"/>
              </a:buClr>
              <a:buSzPts val="2000"/>
              <a:buChar char="•"/>
            </a:pPr>
            <a:r>
              <a:rPr lang="en-AU" sz="2000"/>
              <a:t>Participer à ce cours</a:t>
            </a:r>
            <a:endParaRPr/>
          </a:p>
          <a:p>
            <a:pPr marL="342900" lvl="0" indent="-342900" algn="l" rtl="0">
              <a:lnSpc>
                <a:spcPct val="90000"/>
              </a:lnSpc>
              <a:spcBef>
                <a:spcPts val="400"/>
              </a:spcBef>
              <a:spcAft>
                <a:spcPts val="0"/>
              </a:spcAft>
              <a:buClr>
                <a:schemeClr val="dk1"/>
              </a:buClr>
              <a:buSzPts val="2000"/>
              <a:buChar char="•"/>
            </a:pPr>
            <a:r>
              <a:rPr lang="en-AU" sz="2000"/>
              <a:t>Obtenir 85% de bonnes réponses au test théorique </a:t>
            </a:r>
            <a:endParaRPr/>
          </a:p>
          <a:p>
            <a:pPr marL="0" lvl="0" indent="0" algn="l" rtl="0">
              <a:lnSpc>
                <a:spcPct val="90000"/>
              </a:lnSpc>
              <a:spcBef>
                <a:spcPts val="400"/>
              </a:spcBef>
              <a:spcAft>
                <a:spcPts val="0"/>
              </a:spcAft>
              <a:buClr>
                <a:schemeClr val="dk1"/>
              </a:buClr>
              <a:buSzPts val="2000"/>
              <a:buNone/>
            </a:pPr>
            <a:endParaRPr sz="2000"/>
          </a:p>
          <a:p>
            <a:pPr marL="0" lvl="0" indent="0" algn="l" rtl="0">
              <a:lnSpc>
                <a:spcPct val="90000"/>
              </a:lnSpc>
              <a:spcBef>
                <a:spcPts val="400"/>
              </a:spcBef>
              <a:spcAft>
                <a:spcPts val="0"/>
              </a:spcAft>
              <a:buClr>
                <a:schemeClr val="dk1"/>
              </a:buClr>
              <a:buSzPts val="2000"/>
              <a:buNone/>
            </a:pPr>
            <a:r>
              <a:rPr lang="en-AU" sz="2000"/>
              <a:t>Validation pratique sur le terrain</a:t>
            </a:r>
            <a:endParaRPr/>
          </a:p>
          <a:p>
            <a:pPr marL="342900" lvl="0" indent="-342900" algn="l" rtl="0">
              <a:lnSpc>
                <a:spcPct val="90000"/>
              </a:lnSpc>
              <a:spcBef>
                <a:spcPts val="400"/>
              </a:spcBef>
              <a:spcAft>
                <a:spcPts val="0"/>
              </a:spcAft>
              <a:buClr>
                <a:schemeClr val="dk1"/>
              </a:buClr>
              <a:buSzPts val="2000"/>
              <a:buChar char="•"/>
            </a:pPr>
            <a:r>
              <a:rPr lang="en-AU" sz="2000"/>
              <a:t>Montrer la maîtrise d’un ensemble de compétences sur le terrain, sous la supervision directe d’un coach arbitre Niveau 2 qualifié</a:t>
            </a:r>
            <a:endParaRPr/>
          </a:p>
          <a:p>
            <a:pPr marL="342900" lvl="0" indent="-342900" algn="l" rtl="0">
              <a:lnSpc>
                <a:spcPct val="90000"/>
              </a:lnSpc>
              <a:spcBef>
                <a:spcPts val="400"/>
              </a:spcBef>
              <a:spcAft>
                <a:spcPts val="0"/>
              </a:spcAft>
              <a:buClr>
                <a:schemeClr val="dk1"/>
              </a:buClr>
              <a:buSzPts val="2000"/>
              <a:buChar char="•"/>
            </a:pPr>
            <a:r>
              <a:rPr lang="en-AU" sz="2000"/>
              <a:t>Les matches supervisés doivent être d’un niveau de jeu suffisant pour permettre au coach d’évaluer votre performance dans des conditions de match adéquates</a:t>
            </a:r>
            <a:endParaRPr/>
          </a:p>
          <a:p>
            <a:pPr marL="342900" lvl="0" indent="-342900" algn="l" rtl="0">
              <a:lnSpc>
                <a:spcPct val="90000"/>
              </a:lnSpc>
              <a:spcBef>
                <a:spcPts val="400"/>
              </a:spcBef>
              <a:spcAft>
                <a:spcPts val="0"/>
              </a:spcAft>
              <a:buClr>
                <a:schemeClr val="dk1"/>
              </a:buClr>
              <a:buSzPts val="2000"/>
              <a:buChar char="•"/>
            </a:pPr>
            <a:r>
              <a:rPr lang="en-AU" sz="2000"/>
              <a:t>Cela nécessitera probablement plusieurs matchs et votre performance doit être d’un niveau constant tout au long des matchs</a:t>
            </a:r>
            <a:endParaRPr/>
          </a:p>
          <a:p>
            <a:pPr marL="342900" lvl="0" indent="-342900" algn="l" rtl="0">
              <a:lnSpc>
                <a:spcPct val="90000"/>
              </a:lnSpc>
              <a:spcBef>
                <a:spcPts val="400"/>
              </a:spcBef>
              <a:spcAft>
                <a:spcPts val="0"/>
              </a:spcAft>
              <a:buClr>
                <a:schemeClr val="dk1"/>
              </a:buClr>
              <a:buSzPts val="2000"/>
              <a:buChar char="•"/>
            </a:pPr>
            <a:r>
              <a:rPr lang="en-AU" sz="2000"/>
              <a:t>Un coach peut ne voir que 10 minutes de votre match. Si vous n’êtes pas constant dans votre façon d’arbitrer, il risque </a:t>
            </a:r>
            <a:br>
              <a:rPr lang="en-AU" sz="2000"/>
            </a:br>
            <a:r>
              <a:rPr lang="en-AU" sz="2000"/>
              <a:t>de ne voir que vos 10 pires minutes du tournoi.</a:t>
            </a:r>
            <a:endParaRPr/>
          </a:p>
          <a:p>
            <a:pPr marL="342900" lvl="0" indent="-215900" algn="l" rtl="0">
              <a:lnSpc>
                <a:spcPct val="90000"/>
              </a:lnSpc>
              <a:spcBef>
                <a:spcPts val="400"/>
              </a:spcBef>
              <a:spcAft>
                <a:spcPts val="0"/>
              </a:spcAft>
              <a:buClr>
                <a:schemeClr val="dk1"/>
              </a:buClr>
              <a:buSzPts val="2000"/>
              <a:buNone/>
            </a:pPr>
            <a:endParaRPr sz="2000"/>
          </a:p>
          <a:p>
            <a:pPr marL="342900" lvl="0" indent="-215900" algn="l" rtl="0">
              <a:lnSpc>
                <a:spcPct val="90000"/>
              </a:lnSpc>
              <a:spcBef>
                <a:spcPts val="400"/>
              </a:spcBef>
              <a:spcAft>
                <a:spcPts val="0"/>
              </a:spcAft>
              <a:buClr>
                <a:schemeClr val="dk1"/>
              </a:buClr>
              <a:buSzPts val="2000"/>
              <a:buNone/>
            </a:pP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Evaluation pratique</a:t>
            </a:r>
            <a:endParaRPr/>
          </a:p>
        </p:txBody>
      </p:sp>
      <p:sp>
        <p:nvSpPr>
          <p:cNvPr id="124" name="Google Shape;124;p6"/>
          <p:cNvSpPr txBox="1">
            <a:spLocks noGrp="1"/>
          </p:cNvSpPr>
          <p:nvPr>
            <p:ph type="body" idx="1"/>
          </p:nvPr>
        </p:nvSpPr>
        <p:spPr>
          <a:xfrm>
            <a:off x="457200" y="1600200"/>
            <a:ext cx="5050904"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50"/>
              <a:buNone/>
            </a:pPr>
            <a:r>
              <a:rPr lang="en-AU" sz="1850"/>
              <a:t>Les domaines évalués sur le terrain sont :</a:t>
            </a:r>
            <a:endParaRPr/>
          </a:p>
          <a:p>
            <a:pPr marL="342900" lvl="0" indent="-342900" algn="l" rtl="0">
              <a:lnSpc>
                <a:spcPct val="90000"/>
              </a:lnSpc>
              <a:spcBef>
                <a:spcPts val="370"/>
              </a:spcBef>
              <a:spcAft>
                <a:spcPts val="0"/>
              </a:spcAft>
              <a:buClr>
                <a:schemeClr val="dk1"/>
              </a:buClr>
              <a:buSzPts val="1850"/>
              <a:buChar char="•"/>
            </a:pPr>
            <a:r>
              <a:rPr lang="en-AU" sz="1850"/>
              <a:t>Tâches d’avant match (4 points)</a:t>
            </a:r>
            <a:endParaRPr/>
          </a:p>
          <a:p>
            <a:pPr marL="342900" lvl="0" indent="-342900" algn="l" rtl="0">
              <a:lnSpc>
                <a:spcPct val="90000"/>
              </a:lnSpc>
              <a:spcBef>
                <a:spcPts val="370"/>
              </a:spcBef>
              <a:spcAft>
                <a:spcPts val="0"/>
              </a:spcAft>
              <a:buClr>
                <a:schemeClr val="dk1"/>
              </a:buClr>
              <a:buSzPts val="1850"/>
              <a:buChar char="•"/>
            </a:pPr>
            <a:r>
              <a:rPr lang="en-AU" sz="1850"/>
              <a:t>Savoir être (2 points)</a:t>
            </a:r>
            <a:endParaRPr/>
          </a:p>
          <a:p>
            <a:pPr marL="342900" lvl="0" indent="-342900" algn="l" rtl="0">
              <a:lnSpc>
                <a:spcPct val="90000"/>
              </a:lnSpc>
              <a:spcBef>
                <a:spcPts val="370"/>
              </a:spcBef>
              <a:spcAft>
                <a:spcPts val="0"/>
              </a:spcAft>
              <a:buClr>
                <a:schemeClr val="dk1"/>
              </a:buClr>
              <a:buSzPts val="1850"/>
              <a:buChar char="•"/>
            </a:pPr>
            <a:r>
              <a:rPr lang="en-AU" sz="1850"/>
              <a:t>Signaux (3 points + les signaux)</a:t>
            </a:r>
            <a:endParaRPr/>
          </a:p>
          <a:p>
            <a:pPr marL="342900" lvl="0" indent="-342900" algn="l" rtl="0">
              <a:lnSpc>
                <a:spcPct val="90000"/>
              </a:lnSpc>
              <a:spcBef>
                <a:spcPts val="370"/>
              </a:spcBef>
              <a:spcAft>
                <a:spcPts val="0"/>
              </a:spcAft>
              <a:buClr>
                <a:schemeClr val="dk1"/>
              </a:buClr>
              <a:buSzPts val="1850"/>
              <a:buChar char="•"/>
            </a:pPr>
            <a:r>
              <a:rPr lang="en-AU" sz="185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Contrôle</a:t>
            </a:r>
            <a:r>
              <a:rPr lang="en-AU" sz="1850"/>
              <a:t> et position sur le terrain (6 points)</a:t>
            </a:r>
            <a:endParaRPr/>
          </a:p>
          <a:p>
            <a:pPr marL="342900" lvl="0" indent="-342900" algn="l" rtl="0">
              <a:lnSpc>
                <a:spcPct val="90000"/>
              </a:lnSpc>
              <a:spcBef>
                <a:spcPts val="370"/>
              </a:spcBef>
              <a:spcAft>
                <a:spcPts val="0"/>
              </a:spcAft>
              <a:buClr>
                <a:schemeClr val="dk1"/>
              </a:buClr>
              <a:buSzPts val="1850"/>
              <a:buChar char="•"/>
            </a:pPr>
            <a:r>
              <a:rPr lang="en-AU" sz="1850"/>
              <a:t>Déplacement (3 points)</a:t>
            </a:r>
            <a:endParaRPr/>
          </a:p>
          <a:p>
            <a:pPr marL="342900" lvl="0" indent="-342900" algn="l" rtl="0">
              <a:lnSpc>
                <a:spcPct val="90000"/>
              </a:lnSpc>
              <a:spcBef>
                <a:spcPts val="370"/>
              </a:spcBef>
              <a:spcAft>
                <a:spcPts val="0"/>
              </a:spcAft>
              <a:buClr>
                <a:schemeClr val="dk1"/>
              </a:buClr>
              <a:buSzPts val="1850"/>
              <a:buChar char="•"/>
            </a:pPr>
            <a:r>
              <a:rPr lang="en-AU" sz="1850"/>
              <a:t>Systèmes d’arbitrage (3 points)</a:t>
            </a:r>
            <a:endParaRPr/>
          </a:p>
          <a:p>
            <a:pPr marL="342900" lvl="0" indent="-342900" algn="l" rtl="0">
              <a:lnSpc>
                <a:spcPct val="90000"/>
              </a:lnSpc>
              <a:spcBef>
                <a:spcPts val="370"/>
              </a:spcBef>
              <a:spcAft>
                <a:spcPts val="0"/>
              </a:spcAft>
              <a:buClr>
                <a:schemeClr val="dk1"/>
              </a:buClr>
              <a:buSzPts val="1850"/>
              <a:buChar char="•"/>
            </a:pPr>
            <a:r>
              <a:rPr lang="en-AU" sz="1850"/>
              <a:t>Communication (4 points)</a:t>
            </a:r>
            <a:endParaRPr/>
          </a:p>
          <a:p>
            <a:pPr marL="342900" lvl="0" indent="-342900" algn="l" rtl="0">
              <a:lnSpc>
                <a:spcPct val="90000"/>
              </a:lnSpc>
              <a:spcBef>
                <a:spcPts val="370"/>
              </a:spcBef>
              <a:spcAft>
                <a:spcPts val="0"/>
              </a:spcAft>
              <a:buClr>
                <a:schemeClr val="dk1"/>
              </a:buClr>
              <a:buSzPts val="1850"/>
              <a:buChar char="•"/>
            </a:pPr>
            <a:r>
              <a:rPr lang="en-AU" sz="1850"/>
              <a:t>Connaissance des règles (3 points)</a:t>
            </a:r>
            <a:endParaRPr/>
          </a:p>
          <a:p>
            <a:pPr marL="0" lvl="0" indent="0" algn="l" rtl="0">
              <a:lnSpc>
                <a:spcPct val="90000"/>
              </a:lnSpc>
              <a:spcBef>
                <a:spcPts val="370"/>
              </a:spcBef>
              <a:spcAft>
                <a:spcPts val="0"/>
              </a:spcAft>
              <a:buClr>
                <a:schemeClr val="dk1"/>
              </a:buClr>
              <a:buSzPts val="1850"/>
              <a:buNone/>
            </a:pPr>
            <a:endParaRPr sz="1850"/>
          </a:p>
          <a:p>
            <a:pPr marL="0" lvl="0" indent="0" algn="l" rtl="0">
              <a:lnSpc>
                <a:spcPct val="90000"/>
              </a:lnSpc>
              <a:spcBef>
                <a:spcPts val="370"/>
              </a:spcBef>
              <a:spcAft>
                <a:spcPts val="0"/>
              </a:spcAft>
              <a:buClr>
                <a:schemeClr val="dk1"/>
              </a:buClr>
              <a:buSzPts val="1850"/>
              <a:buNone/>
            </a:pPr>
            <a:r>
              <a:rPr lang="en-AU" sz="1850"/>
              <a:t>Vous devez obtenir une majorité de points pour valider </a:t>
            </a:r>
            <a:r>
              <a:rPr lang="en-AU" sz="185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un</a:t>
            </a:r>
            <a:r>
              <a:rPr lang="en-AU" sz="1850"/>
              <a:t>e section.</a:t>
            </a:r>
            <a:endParaRPr/>
          </a:p>
          <a:p>
            <a:pPr marL="0" lvl="0" indent="0" algn="l" rtl="0">
              <a:lnSpc>
                <a:spcPct val="90000"/>
              </a:lnSpc>
              <a:spcBef>
                <a:spcPts val="370"/>
              </a:spcBef>
              <a:spcAft>
                <a:spcPts val="0"/>
              </a:spcAft>
              <a:buClr>
                <a:schemeClr val="dk1"/>
              </a:buClr>
              <a:buSzPts val="1850"/>
              <a:buNone/>
            </a:pPr>
            <a:r>
              <a:rPr lang="en-AU" sz="1850"/>
              <a:t>Vous devez valider toutes les </a:t>
            </a:r>
            <a:r>
              <a:rPr lang="en-AU" sz="185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sections</a:t>
            </a:r>
            <a:r>
              <a:rPr lang="en-AU" sz="1850"/>
              <a:t>.</a:t>
            </a:r>
            <a:endParaRPr sz="1850"/>
          </a:p>
          <a:p>
            <a:pPr marL="0" lvl="0" indent="0" algn="l" rtl="0">
              <a:lnSpc>
                <a:spcPct val="90000"/>
              </a:lnSpc>
              <a:spcBef>
                <a:spcPts val="370"/>
              </a:spcBef>
              <a:spcAft>
                <a:spcPts val="0"/>
              </a:spcAft>
              <a:buClr>
                <a:schemeClr val="dk1"/>
              </a:buClr>
              <a:buSzPts val="1850"/>
              <a:buNone/>
            </a:pPr>
            <a:r>
              <a:rPr lang="en-AU" sz="1850"/>
              <a:t>Les questions à * sont requises.</a:t>
            </a:r>
            <a:endParaRPr sz="1850"/>
          </a:p>
          <a:p>
            <a:pPr marL="342900" lvl="0" indent="-225425" algn="l" rtl="0">
              <a:lnSpc>
                <a:spcPct val="90000"/>
              </a:lnSpc>
              <a:spcBef>
                <a:spcPts val="370"/>
              </a:spcBef>
              <a:spcAft>
                <a:spcPts val="0"/>
              </a:spcAft>
              <a:buClr>
                <a:schemeClr val="dk1"/>
              </a:buClr>
              <a:buSzPts val="1850"/>
              <a:buNone/>
            </a:pPr>
            <a:endParaRPr sz="1850"/>
          </a:p>
          <a:p>
            <a:pPr marL="342900" lvl="0" indent="-225425" algn="l" rtl="0">
              <a:lnSpc>
                <a:spcPct val="90000"/>
              </a:lnSpc>
              <a:spcBef>
                <a:spcPts val="370"/>
              </a:spcBef>
              <a:spcAft>
                <a:spcPts val="0"/>
              </a:spcAft>
              <a:buClr>
                <a:schemeClr val="dk1"/>
              </a:buClr>
              <a:buSzPts val="1850"/>
              <a:buNone/>
            </a:pPr>
            <a:endParaRPr sz="1850"/>
          </a:p>
        </p:txBody>
      </p:sp>
      <p:pic>
        <p:nvPicPr>
          <p:cNvPr id="125" name="Google Shape;125;p6"/>
          <p:cNvPicPr preferRelativeResize="0"/>
          <p:nvPr/>
        </p:nvPicPr>
        <p:blipFill rotWithShape="1">
          <a:blip r:embed="rId3">
            <a:alphaModFix/>
          </a:blip>
          <a:srcRect/>
          <a:stretch/>
        </p:blipFill>
        <p:spPr>
          <a:xfrm>
            <a:off x="5508104" y="1831893"/>
            <a:ext cx="3471597" cy="47654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7" descr="Le grand quizz Vu de Norge 2018 | Nordic Mag | N°1 du Ski Nordique - Nordic  Mag | N°1 du Ski Nordique"/>
          <p:cNvPicPr preferRelativeResize="0"/>
          <p:nvPr/>
        </p:nvPicPr>
        <p:blipFill rotWithShape="1">
          <a:blip r:embed="rId3">
            <a:alphaModFix/>
          </a:blip>
          <a:srcRect/>
          <a:stretch/>
        </p:blipFill>
        <p:spPr>
          <a:xfrm>
            <a:off x="4591224" y="1714500"/>
            <a:ext cx="4123162" cy="2650604"/>
          </a:xfrm>
          <a:prstGeom prst="rect">
            <a:avLst/>
          </a:prstGeom>
          <a:noFill/>
          <a:ln>
            <a:noFill/>
          </a:ln>
        </p:spPr>
      </p:pic>
      <p:sp>
        <p:nvSpPr>
          <p:cNvPr id="131" name="Google Shape;13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Intérro surprise</a:t>
            </a:r>
            <a:endParaRPr/>
          </a:p>
        </p:txBody>
      </p:sp>
      <p:sp>
        <p:nvSpPr>
          <p:cNvPr id="132" name="Google Shape;132;p7"/>
          <p:cNvSpPr txBox="1">
            <a:spLocks noGrp="1"/>
          </p:cNvSpPr>
          <p:nvPr>
            <p:ph type="body" idx="1"/>
          </p:nvPr>
        </p:nvSpPr>
        <p:spPr>
          <a:xfrm>
            <a:off x="457200" y="1600200"/>
            <a:ext cx="5482952"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Connaissances du niveau 1</a:t>
            </a:r>
            <a:endParaRPr/>
          </a:p>
          <a:p>
            <a:pPr marL="342900" lvl="0" indent="-342900" algn="l" rtl="0">
              <a:spcBef>
                <a:spcPts val="560"/>
              </a:spcBef>
              <a:spcAft>
                <a:spcPts val="0"/>
              </a:spcAft>
              <a:buClr>
                <a:schemeClr val="dk1"/>
              </a:buClr>
              <a:buSzPts val="2800"/>
              <a:buChar char="•"/>
            </a:pPr>
            <a:r>
              <a:rPr lang="en-AU" sz="2800"/>
              <a:t>Condition physique</a:t>
            </a:r>
            <a:endParaRPr/>
          </a:p>
          <a:p>
            <a:pPr marL="342900" lvl="0" indent="-342900" algn="l" rtl="0">
              <a:spcBef>
                <a:spcPts val="560"/>
              </a:spcBef>
              <a:spcAft>
                <a:spcPts val="0"/>
              </a:spcAft>
              <a:buClr>
                <a:schemeClr val="dk1"/>
              </a:buClr>
              <a:buSzPts val="2800"/>
              <a:buChar char="•"/>
            </a:pPr>
            <a:r>
              <a:rPr lang="en-AU" sz="2800"/>
              <a:t>Nutrition</a:t>
            </a:r>
            <a:endParaRPr/>
          </a:p>
          <a:p>
            <a:pPr marL="342900" lvl="0" indent="-342900" algn="l" rtl="0">
              <a:spcBef>
                <a:spcPts val="560"/>
              </a:spcBef>
              <a:spcAft>
                <a:spcPts val="0"/>
              </a:spcAft>
              <a:buClr>
                <a:schemeClr val="dk1"/>
              </a:buClr>
              <a:buSzPts val="2800"/>
              <a:buChar char="•"/>
            </a:pPr>
            <a:r>
              <a:rPr lang="en-AU" sz="2800"/>
              <a:t>Echauffement</a:t>
            </a:r>
            <a:endParaRPr/>
          </a:p>
          <a:p>
            <a:pPr marL="342900" lvl="0" indent="-342900" algn="l" rtl="0">
              <a:spcBef>
                <a:spcPts val="560"/>
              </a:spcBef>
              <a:spcAft>
                <a:spcPts val="0"/>
              </a:spcAft>
              <a:buClr>
                <a:schemeClr val="dk1"/>
              </a:buClr>
              <a:buSzPts val="2800"/>
              <a:buChar char="•"/>
            </a:pPr>
            <a:r>
              <a:rPr lang="en-AU" sz="2800"/>
              <a:t>Composition des équipes</a:t>
            </a:r>
            <a:endParaRPr/>
          </a:p>
          <a:p>
            <a:pPr marL="342900" lvl="0" indent="-342900" algn="l" rtl="0">
              <a:spcBef>
                <a:spcPts val="560"/>
              </a:spcBef>
              <a:spcAft>
                <a:spcPts val="0"/>
              </a:spcAft>
              <a:buClr>
                <a:schemeClr val="dk1"/>
              </a:buClr>
              <a:buSzPts val="2800"/>
              <a:buChar char="•"/>
            </a:pPr>
            <a:r>
              <a:rPr lang="en-AU" sz="2800"/>
              <a:t>Remplacement</a:t>
            </a:r>
            <a:endParaRPr/>
          </a:p>
          <a:p>
            <a:pPr marL="342900" lvl="0" indent="-342900" algn="l" rtl="0">
              <a:spcBef>
                <a:spcPts val="560"/>
              </a:spcBef>
              <a:spcAft>
                <a:spcPts val="0"/>
              </a:spcAft>
              <a:buClr>
                <a:schemeClr val="dk1"/>
              </a:buClr>
              <a:buSzPts val="2800"/>
              <a:buChar char="•"/>
            </a:pPr>
            <a:r>
              <a:rPr lang="en-AU" sz="2800"/>
              <a:t>(Re)démarrage du match</a:t>
            </a:r>
            <a:endParaRPr/>
          </a:p>
          <a:p>
            <a:pPr marL="0" lvl="0" indent="0" algn="l" rtl="0">
              <a:spcBef>
                <a:spcPts val="560"/>
              </a:spcBef>
              <a:spcAft>
                <a:spcPts val="0"/>
              </a:spcAft>
              <a:buClr>
                <a:schemeClr val="dk1"/>
              </a:buClr>
              <a:buSzPts val="2800"/>
              <a:buNone/>
            </a:pPr>
            <a:endParaRPr sz="2800"/>
          </a:p>
          <a:p>
            <a:pPr marL="342900" lvl="0" indent="-165100" algn="l" rtl="0">
              <a:spcBef>
                <a:spcPts val="560"/>
              </a:spcBef>
              <a:spcAft>
                <a:spcPts val="0"/>
              </a:spcAft>
              <a:buClr>
                <a:schemeClr val="dk1"/>
              </a:buClr>
              <a:buSzPts val="2800"/>
              <a:buNone/>
            </a:pPr>
            <a:endParaRPr sz="2800"/>
          </a:p>
          <a:p>
            <a:pPr marL="342900" lvl="0" indent="-165100" algn="l" rtl="0">
              <a:spcBef>
                <a:spcPts val="560"/>
              </a:spcBef>
              <a:spcAft>
                <a:spcPts val="0"/>
              </a:spcAft>
              <a:buClr>
                <a:schemeClr val="dk1"/>
              </a:buClr>
              <a:buSzPts val="2800"/>
              <a:buNone/>
            </a:pP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1</a:t>
            </a:r>
            <a:br>
              <a:rPr lang="en-AU" sz="4410"/>
            </a:br>
            <a:br>
              <a:rPr lang="en-AU" sz="3600"/>
            </a:br>
            <a:r>
              <a:rPr lang="en-AU" sz="3600"/>
              <a:t>QU’EST-CE QU’UN</a:t>
            </a:r>
            <a:br>
              <a:rPr lang="en-AU" sz="3600"/>
            </a:br>
            <a:r>
              <a:rPr lang="en-AU" sz="3600"/>
              <a:t>BON ARBITRE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Objectif</a:t>
            </a:r>
            <a:r>
              <a:rPr lang="en-AU"/>
              <a:t>s</a:t>
            </a:r>
            <a:endParaRPr/>
          </a:p>
        </p:txBody>
      </p:sp>
      <p:grpSp>
        <p:nvGrpSpPr>
          <p:cNvPr id="144" name="Google Shape;144;p9"/>
          <p:cNvGrpSpPr/>
          <p:nvPr/>
        </p:nvGrpSpPr>
        <p:grpSpPr>
          <a:xfrm>
            <a:off x="457200" y="1600752"/>
            <a:ext cx="8229600" cy="4524857"/>
            <a:chOff x="0" y="552"/>
            <a:chExt cx="8229600" cy="4524857"/>
          </a:xfrm>
        </p:grpSpPr>
        <p:sp>
          <p:nvSpPr>
            <p:cNvPr id="145" name="Google Shape;145;p9"/>
            <p:cNvSpPr/>
            <p:nvPr/>
          </p:nvSpPr>
          <p:spPr>
            <a:xfrm>
              <a:off x="0" y="552"/>
              <a:ext cx="8229600" cy="1292816"/>
            </a:xfrm>
            <a:prstGeom prst="roundRect">
              <a:avLst>
                <a:gd name="adj" fmla="val 10000"/>
              </a:avLst>
            </a:prstGeom>
            <a:solidFill>
              <a:srgbClr val="E7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9"/>
            <p:cNvSpPr/>
            <p:nvPr/>
          </p:nvSpPr>
          <p:spPr>
            <a:xfrm>
              <a:off x="391077" y="291436"/>
              <a:ext cx="711049" cy="71104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9"/>
            <p:cNvSpPr/>
            <p:nvPr/>
          </p:nvSpPr>
          <p:spPr>
            <a:xfrm>
              <a:off x="1493203" y="552"/>
              <a:ext cx="6736396" cy="129281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9"/>
            <p:cNvSpPr txBox="1"/>
            <p:nvPr/>
          </p:nvSpPr>
          <p:spPr>
            <a:xfrm>
              <a:off x="1493203" y="552"/>
              <a:ext cx="6736396" cy="1292816"/>
            </a:xfrm>
            <a:prstGeom prst="rect">
              <a:avLst/>
            </a:prstGeom>
            <a:noFill/>
            <a:ln>
              <a:noFill/>
            </a:ln>
          </p:spPr>
          <p:txBody>
            <a:bodyPr spcFirstLastPara="1" wrap="square" lIns="136800" tIns="136800" rIns="136800" bIns="136800" anchor="ctr" anchorCtr="0">
              <a:noAutofit/>
            </a:bodyPr>
            <a:lstStyle/>
            <a:p>
              <a:pPr marL="0" marR="0" lvl="0" indent="0" algn="l" rtl="0">
                <a:lnSpc>
                  <a:spcPct val="90000"/>
                </a:lnSpc>
                <a:spcBef>
                  <a:spcPts val="0"/>
                </a:spcBef>
                <a:spcAft>
                  <a:spcPts val="0"/>
                </a:spcAft>
                <a:buClr>
                  <a:schemeClr val="dk1"/>
                </a:buClr>
                <a:buSzPts val="2500"/>
                <a:buFont typeface="Arial"/>
                <a:buNone/>
              </a:pPr>
              <a:r>
                <a:rPr lang="en-AU" sz="2500" b="0" i="0" u="none" strike="noStrike" cap="none">
                  <a:solidFill>
                    <a:schemeClr val="dk1"/>
                  </a:solidFill>
                  <a:latin typeface="Arial"/>
                  <a:ea typeface="Arial"/>
                  <a:cs typeface="Arial"/>
                  <a:sym typeface="Arial"/>
                </a:rPr>
                <a:t>Identifier les </a:t>
              </a:r>
              <a:r>
                <a:rPr lang="en-AU" sz="2500">
                  <a:solidFill>
                    <a:schemeClr val="dk1"/>
                  </a:solidFill>
                </a:rPr>
                <a:t>qualités nécessaires à la progression d’un arbitre</a:t>
              </a:r>
              <a:endParaRPr sz="2500" b="0" i="0" u="none" strike="noStrike" cap="none">
                <a:solidFill>
                  <a:schemeClr val="dk1"/>
                </a:solidFill>
                <a:latin typeface="Arial"/>
                <a:ea typeface="Arial"/>
                <a:cs typeface="Arial"/>
                <a:sym typeface="Arial"/>
              </a:endParaRPr>
            </a:p>
          </p:txBody>
        </p:sp>
        <p:sp>
          <p:nvSpPr>
            <p:cNvPr id="149" name="Google Shape;149;p9"/>
            <p:cNvSpPr/>
            <p:nvPr/>
          </p:nvSpPr>
          <p:spPr>
            <a:xfrm>
              <a:off x="0" y="1616573"/>
              <a:ext cx="8229600" cy="1292816"/>
            </a:xfrm>
            <a:prstGeom prst="roundRect">
              <a:avLst>
                <a:gd name="adj" fmla="val 10000"/>
              </a:avLst>
            </a:prstGeom>
            <a:solidFill>
              <a:srgbClr val="E7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9"/>
            <p:cNvSpPr/>
            <p:nvPr/>
          </p:nvSpPr>
          <p:spPr>
            <a:xfrm>
              <a:off x="391077" y="1907456"/>
              <a:ext cx="711049" cy="71104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9"/>
            <p:cNvSpPr/>
            <p:nvPr/>
          </p:nvSpPr>
          <p:spPr>
            <a:xfrm>
              <a:off x="1493203" y="1616573"/>
              <a:ext cx="6736396" cy="129281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9"/>
            <p:cNvSpPr txBox="1"/>
            <p:nvPr/>
          </p:nvSpPr>
          <p:spPr>
            <a:xfrm>
              <a:off x="1493203" y="1616573"/>
              <a:ext cx="6736396" cy="1292816"/>
            </a:xfrm>
            <a:prstGeom prst="rect">
              <a:avLst/>
            </a:prstGeom>
            <a:noFill/>
            <a:ln>
              <a:noFill/>
            </a:ln>
          </p:spPr>
          <p:txBody>
            <a:bodyPr spcFirstLastPara="1" wrap="square" lIns="136800" tIns="136800" rIns="136800" bIns="136800" anchor="ctr" anchorCtr="0">
              <a:noAutofit/>
            </a:bodyPr>
            <a:lstStyle/>
            <a:p>
              <a:pPr marL="0" marR="0" lvl="0" indent="0" algn="l" rtl="0">
                <a:lnSpc>
                  <a:spcPct val="90000"/>
                </a:lnSpc>
                <a:spcBef>
                  <a:spcPts val="0"/>
                </a:spcBef>
                <a:spcAft>
                  <a:spcPts val="0"/>
                </a:spcAft>
                <a:buClr>
                  <a:schemeClr val="dk1"/>
                </a:buClr>
                <a:buSzPts val="2500"/>
                <a:buFont typeface="Arial"/>
                <a:buNone/>
              </a:pPr>
              <a:r>
                <a:rPr lang="en-AU" sz="2500">
                  <a:solidFill>
                    <a:schemeClr val="dk1"/>
                  </a:solidFill>
                </a:rPr>
                <a:t>Comprendre ce qui est attendu de la part d’un arbitre</a:t>
              </a:r>
              <a:endParaRPr sz="2500" b="0" i="0" u="none" strike="noStrike" cap="none">
                <a:solidFill>
                  <a:schemeClr val="dk1"/>
                </a:solidFill>
                <a:latin typeface="Arial"/>
                <a:ea typeface="Arial"/>
                <a:cs typeface="Arial"/>
                <a:sym typeface="Arial"/>
              </a:endParaRPr>
            </a:p>
          </p:txBody>
        </p:sp>
        <p:sp>
          <p:nvSpPr>
            <p:cNvPr id="153" name="Google Shape;153;p9"/>
            <p:cNvSpPr/>
            <p:nvPr/>
          </p:nvSpPr>
          <p:spPr>
            <a:xfrm>
              <a:off x="0" y="3232593"/>
              <a:ext cx="8229600" cy="1292816"/>
            </a:xfrm>
            <a:prstGeom prst="roundRect">
              <a:avLst>
                <a:gd name="adj" fmla="val 10000"/>
              </a:avLst>
            </a:prstGeom>
            <a:solidFill>
              <a:srgbClr val="E7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9"/>
            <p:cNvSpPr/>
            <p:nvPr/>
          </p:nvSpPr>
          <p:spPr>
            <a:xfrm>
              <a:off x="391077" y="3523477"/>
              <a:ext cx="711049" cy="71104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9"/>
            <p:cNvSpPr/>
            <p:nvPr/>
          </p:nvSpPr>
          <p:spPr>
            <a:xfrm>
              <a:off x="1493203" y="3232593"/>
              <a:ext cx="6736396" cy="129281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9"/>
            <p:cNvSpPr txBox="1"/>
            <p:nvPr/>
          </p:nvSpPr>
          <p:spPr>
            <a:xfrm>
              <a:off x="1493203" y="3232593"/>
              <a:ext cx="6736396" cy="1292816"/>
            </a:xfrm>
            <a:prstGeom prst="rect">
              <a:avLst/>
            </a:prstGeom>
            <a:noFill/>
            <a:ln>
              <a:noFill/>
            </a:ln>
          </p:spPr>
          <p:txBody>
            <a:bodyPr spcFirstLastPara="1" wrap="square" lIns="136800" tIns="136800" rIns="136800" bIns="136800" anchor="ctr" anchorCtr="0">
              <a:noAutofit/>
            </a:bodyPr>
            <a:lstStyle/>
            <a:p>
              <a:pPr marL="0" marR="0" lvl="0" indent="0" algn="l" rtl="0">
                <a:lnSpc>
                  <a:spcPct val="90000"/>
                </a:lnSpc>
                <a:spcBef>
                  <a:spcPts val="0"/>
                </a:spcBef>
                <a:spcAft>
                  <a:spcPts val="0"/>
                </a:spcAft>
                <a:buClr>
                  <a:schemeClr val="dk1"/>
                </a:buClr>
                <a:buSzPts val="2500"/>
                <a:buFont typeface="Arial"/>
                <a:buNone/>
              </a:pPr>
              <a:r>
                <a:rPr lang="en-AU" sz="2500" b="0" i="0" u="none" strike="noStrike" cap="none">
                  <a:solidFill>
                    <a:schemeClr val="dk1"/>
                  </a:solidFill>
                  <a:latin typeface="Arial"/>
                  <a:ea typeface="Arial"/>
                  <a:cs typeface="Arial"/>
                  <a:sym typeface="Arial"/>
                </a:rPr>
                <a:t>Identifier les </a:t>
              </a:r>
              <a:r>
                <a:rPr lang="en-AU" sz="2500">
                  <a:solidFill>
                    <a:schemeClr val="dk1"/>
                  </a:solidFill>
                </a:rPr>
                <a:t>moyens de progression de chacun</a:t>
              </a:r>
              <a:r>
                <a:rPr lang="en-AU" sz="2500" b="0" i="0" u="none" strike="noStrike" cap="none">
                  <a:solidFill>
                    <a:schemeClr val="dk1"/>
                  </a:solidFill>
                  <a:latin typeface="Arial"/>
                  <a:ea typeface="Arial"/>
                  <a:cs typeface="Arial"/>
                  <a:sym typeface="Arial"/>
                </a:rPr>
                <a:t> </a:t>
              </a:r>
              <a:endParaRPr sz="2500" b="0" i="0" u="none" strike="noStrike" cap="none">
                <a:solidFill>
                  <a:schemeClr val="dk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Elements clés</a:t>
            </a:r>
            <a:endParaRPr/>
          </a:p>
        </p:txBody>
      </p:sp>
      <p:sp>
        <p:nvSpPr>
          <p:cNvPr id="163" name="Google Shape;163;p10"/>
          <p:cNvSpPr/>
          <p:nvPr/>
        </p:nvSpPr>
        <p:spPr>
          <a:xfrm>
            <a:off x="1709251" y="2614911"/>
            <a:ext cx="2089150" cy="1944687"/>
          </a:xfrm>
          <a:prstGeom prst="rightArrowCallout">
            <a:avLst>
              <a:gd name="adj1" fmla="val 25000"/>
              <a:gd name="adj2" fmla="val 25000"/>
              <a:gd name="adj3" fmla="val 17905"/>
              <a:gd name="adj4" fmla="val 66667"/>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Mental</a:t>
            </a:r>
            <a:endParaRPr/>
          </a:p>
        </p:txBody>
      </p:sp>
      <p:sp>
        <p:nvSpPr>
          <p:cNvPr id="164" name="Google Shape;164;p10"/>
          <p:cNvSpPr/>
          <p:nvPr/>
        </p:nvSpPr>
        <p:spPr>
          <a:xfrm>
            <a:off x="4876313" y="2686348"/>
            <a:ext cx="2051050" cy="1943100"/>
          </a:xfrm>
          <a:prstGeom prst="leftArrowCallout">
            <a:avLst>
              <a:gd name="adj1" fmla="val 25000"/>
              <a:gd name="adj2" fmla="val 25000"/>
              <a:gd name="adj3" fmla="val 17593"/>
              <a:gd name="adj4" fmla="val 66667"/>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Physi</a:t>
            </a:r>
            <a:r>
              <a:rPr lang="en-AU" sz="1800">
                <a:solidFill>
                  <a:schemeClr val="dk1"/>
                </a:solidFill>
              </a:rPr>
              <a:t>que</a:t>
            </a:r>
            <a:endParaRPr/>
          </a:p>
        </p:txBody>
      </p:sp>
      <p:sp>
        <p:nvSpPr>
          <p:cNvPr id="165" name="Google Shape;165;p10"/>
          <p:cNvSpPr/>
          <p:nvPr/>
        </p:nvSpPr>
        <p:spPr>
          <a:xfrm>
            <a:off x="3293576" y="4342111"/>
            <a:ext cx="1944687" cy="1512887"/>
          </a:xfrm>
          <a:prstGeom prst="upArrowCallout">
            <a:avLst>
              <a:gd name="adj1" fmla="val 32135"/>
              <a:gd name="adj2" fmla="val 32135"/>
              <a:gd name="adj3" fmla="val 16667"/>
              <a:gd name="adj4" fmla="val 66667"/>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Off-Field</a:t>
            </a:r>
            <a:endParaRPr/>
          </a:p>
        </p:txBody>
      </p:sp>
      <p:sp>
        <p:nvSpPr>
          <p:cNvPr id="166" name="Google Shape;166;p10"/>
          <p:cNvSpPr/>
          <p:nvPr/>
        </p:nvSpPr>
        <p:spPr>
          <a:xfrm>
            <a:off x="3365013" y="1390948"/>
            <a:ext cx="1943100" cy="1484313"/>
          </a:xfrm>
          <a:prstGeom prst="downArrowCallout">
            <a:avLst>
              <a:gd name="adj1" fmla="val 32727"/>
              <a:gd name="adj2" fmla="val 32727"/>
              <a:gd name="adj3" fmla="val 16667"/>
              <a:gd name="adj4" fmla="val 66667"/>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On-Field</a:t>
            </a:r>
            <a:endParaRPr/>
          </a:p>
        </p:txBody>
      </p:sp>
      <p:pic>
        <p:nvPicPr>
          <p:cNvPr id="167" name="Google Shape;167;p10" descr="http://www.google.co.uk/url?sa=i&amp;source=images&amp;cd=&amp;ved=0CAUQjBw&amp;url=http%3A%2F%2Fi.ytimg.com%2Fvi%2FVDocljyLnpw%2Fhqdefault.jpg&amp;ei=By_7VI-cLobuUsSTgtAP&amp;psig=AFQjCNEWeUuv2eu7apTXjEGXgBUsMXe8uw&amp;ust=1425834119831885"/>
          <p:cNvPicPr preferRelativeResize="0"/>
          <p:nvPr/>
        </p:nvPicPr>
        <p:blipFill rotWithShape="1">
          <a:blip r:embed="rId3">
            <a:alphaModFix/>
          </a:blip>
          <a:srcRect/>
          <a:stretch/>
        </p:blipFill>
        <p:spPr>
          <a:xfrm>
            <a:off x="2483768" y="2012156"/>
            <a:ext cx="3778250" cy="28336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4"/>
                                        </p:tgtEl>
                                        <p:attrNameLst>
                                          <p:attrName>style.visibility</p:attrName>
                                        </p:attrNameLst>
                                      </p:cBhvr>
                                      <p:to>
                                        <p:strVal val="visible"/>
                                      </p:to>
                                    </p:set>
                                    <p:animEffect transition="in" filter="fade">
                                      <p:cBhvr>
                                        <p:cTn id="11" dur="1000"/>
                                        <p:tgtEl>
                                          <p:spTgt spid="16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66"/>
                                        </p:tgtEl>
                                        <p:attrNameLst>
                                          <p:attrName>style.visibility</p:attrName>
                                        </p:attrNameLst>
                                      </p:cBhvr>
                                      <p:to>
                                        <p:strVal val="visible"/>
                                      </p:to>
                                    </p:set>
                                    <p:animEffect transition="in" filter="fade">
                                      <p:cBhvr>
                                        <p:cTn id="15" dur="1000"/>
                                        <p:tgtEl>
                                          <p:spTgt spid="166"/>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65"/>
                                        </p:tgtEl>
                                        <p:attrNameLst>
                                          <p:attrName>style.visibility</p:attrName>
                                        </p:attrNameLst>
                                      </p:cBhvr>
                                      <p:to>
                                        <p:strVal val="visible"/>
                                      </p:to>
                                    </p:set>
                                    <p:animEffect transition="in" filter="fade">
                                      <p:cBhvr>
                                        <p:cTn id="19"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Brainstorming </a:t>
            </a:r>
            <a:r>
              <a:rPr lang="en-AU"/>
              <a:t>!</a:t>
            </a:r>
            <a:endParaRPr/>
          </a:p>
        </p:txBody>
      </p:sp>
      <p:pic>
        <p:nvPicPr>
          <p:cNvPr id="173" name="Google Shape;173;p11" descr="Notes repositionnables couleurs Energie Post-it 76 x 76 mm - bloc ..."/>
          <p:cNvPicPr preferRelativeResize="0"/>
          <p:nvPr/>
        </p:nvPicPr>
        <p:blipFill rotWithShape="1">
          <a:blip r:embed="rId3">
            <a:alphaModFix/>
          </a:blip>
          <a:srcRect/>
          <a:stretch/>
        </p:blipFill>
        <p:spPr>
          <a:xfrm>
            <a:off x="457200" y="1843881"/>
            <a:ext cx="4038600" cy="4038600"/>
          </a:xfrm>
          <a:prstGeom prst="rect">
            <a:avLst/>
          </a:prstGeom>
          <a:solidFill>
            <a:srgbClr val="FFFFFF"/>
          </a:solidFill>
          <a:ln>
            <a:noFill/>
          </a:ln>
        </p:spPr>
      </p:pic>
      <p:sp>
        <p:nvSpPr>
          <p:cNvPr id="174" name="Google Shape;174;p11"/>
          <p:cNvSpPr txBox="1">
            <a:spLocks noGrp="1"/>
          </p:cNvSpPr>
          <p:nvPr>
            <p:ph type="body" idx="2"/>
          </p:nvPr>
        </p:nvSpPr>
        <p:spPr>
          <a:xfrm>
            <a:off x="4648200" y="1412776"/>
            <a:ext cx="388424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600"/>
              <a:buChar char="•"/>
            </a:pPr>
            <a:r>
              <a:rPr lang="en-AU" sz="2600"/>
              <a:t>Objectif : identifier ce qui contribue à la performance</a:t>
            </a:r>
            <a:endParaRPr sz="2600"/>
          </a:p>
          <a:p>
            <a:pPr marL="342900" lvl="0" indent="-342900" algn="l" rtl="0">
              <a:lnSpc>
                <a:spcPct val="90000"/>
              </a:lnSpc>
              <a:spcBef>
                <a:spcPts val="520"/>
              </a:spcBef>
              <a:spcAft>
                <a:spcPts val="0"/>
              </a:spcAft>
              <a:buClr>
                <a:schemeClr val="dk1"/>
              </a:buClr>
              <a:buSzPts val="2600"/>
              <a:buChar char="•"/>
            </a:pPr>
            <a:r>
              <a:rPr lang="en-AU" sz="2600"/>
              <a:t>1 </a:t>
            </a:r>
            <a:r>
              <a:rPr lang="en-AU" sz="26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post-It</a:t>
            </a:r>
            <a:r>
              <a:rPr lang="en-AU" sz="2600"/>
              <a:t> = 1 Idée</a:t>
            </a:r>
            <a:endParaRPr sz="2600"/>
          </a:p>
          <a:p>
            <a:pPr marL="342900" lvl="0" indent="-342900" algn="l" rtl="0">
              <a:lnSpc>
                <a:spcPct val="90000"/>
              </a:lnSpc>
              <a:spcBef>
                <a:spcPts val="520"/>
              </a:spcBef>
              <a:spcAft>
                <a:spcPts val="0"/>
              </a:spcAft>
              <a:buClr>
                <a:schemeClr val="dk1"/>
              </a:buClr>
              <a:buSzPts val="2600"/>
              <a:buChar char="•"/>
            </a:pPr>
            <a:r>
              <a:rPr lang="en-AU" sz="2600"/>
              <a:t>4 catégories :</a:t>
            </a:r>
            <a:endParaRPr/>
          </a:p>
          <a:p>
            <a:pPr marL="742950" lvl="1" indent="-285750" algn="l" rtl="0">
              <a:lnSpc>
                <a:spcPct val="90000"/>
              </a:lnSpc>
              <a:spcBef>
                <a:spcPts val="520"/>
              </a:spcBef>
              <a:spcAft>
                <a:spcPts val="0"/>
              </a:spcAft>
              <a:buClr>
                <a:schemeClr val="dk1"/>
              </a:buClr>
              <a:buSzPts val="2600"/>
              <a:buChar char="–"/>
            </a:pPr>
            <a:r>
              <a:rPr lang="en-AU" sz="2600"/>
              <a:t>Mental</a:t>
            </a:r>
            <a:endParaRPr/>
          </a:p>
          <a:p>
            <a:pPr marL="742950" lvl="1" indent="-285750" algn="l" rtl="0">
              <a:lnSpc>
                <a:spcPct val="90000"/>
              </a:lnSpc>
              <a:spcBef>
                <a:spcPts val="520"/>
              </a:spcBef>
              <a:spcAft>
                <a:spcPts val="0"/>
              </a:spcAft>
              <a:buClr>
                <a:schemeClr val="dk1"/>
              </a:buClr>
              <a:buSzPts val="2600"/>
              <a:buChar char="–"/>
            </a:pPr>
            <a:r>
              <a:rPr lang="en-AU" sz="2600"/>
              <a:t>Physique</a:t>
            </a:r>
            <a:endParaRPr/>
          </a:p>
          <a:p>
            <a:pPr marL="742950" lvl="1" indent="-285750" algn="l" rtl="0">
              <a:lnSpc>
                <a:spcPct val="90000"/>
              </a:lnSpc>
              <a:spcBef>
                <a:spcPts val="520"/>
              </a:spcBef>
              <a:spcAft>
                <a:spcPts val="0"/>
              </a:spcAft>
              <a:buClr>
                <a:schemeClr val="dk1"/>
              </a:buClr>
              <a:buSzPts val="2600"/>
              <a:buChar char="–"/>
            </a:pPr>
            <a:r>
              <a:rPr lang="en-AU" sz="2600"/>
              <a:t>On-field</a:t>
            </a:r>
            <a:endParaRPr/>
          </a:p>
          <a:p>
            <a:pPr marL="742950" lvl="1" indent="-285750" algn="l" rtl="0">
              <a:lnSpc>
                <a:spcPct val="90000"/>
              </a:lnSpc>
              <a:spcBef>
                <a:spcPts val="520"/>
              </a:spcBef>
              <a:spcAft>
                <a:spcPts val="0"/>
              </a:spcAft>
              <a:buClr>
                <a:schemeClr val="dk1"/>
              </a:buClr>
              <a:buSzPts val="2600"/>
              <a:buChar char="–"/>
            </a:pPr>
            <a:r>
              <a:rPr lang="en-AU" sz="2600"/>
              <a:t>Off-field</a:t>
            </a:r>
            <a:endParaRPr/>
          </a:p>
          <a:p>
            <a:pPr marL="342900" lvl="0" indent="-342900" algn="l" rtl="0">
              <a:lnSpc>
                <a:spcPct val="90000"/>
              </a:lnSpc>
              <a:spcBef>
                <a:spcPts val="520"/>
              </a:spcBef>
              <a:spcAft>
                <a:spcPts val="0"/>
              </a:spcAft>
              <a:buClr>
                <a:schemeClr val="dk1"/>
              </a:buClr>
              <a:buSzPts val="2600"/>
              <a:buChar char="•"/>
            </a:pPr>
            <a:r>
              <a:rPr lang="en-AU" sz="26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5 min de réflexion</a:t>
            </a:r>
            <a:endParaRPr sz="2600"/>
          </a:p>
          <a:p>
            <a:pPr marL="342900" lvl="0" indent="-342900" algn="l" rtl="0">
              <a:lnSpc>
                <a:spcPct val="90000"/>
              </a:lnSpc>
              <a:spcBef>
                <a:spcPts val="520"/>
              </a:spcBef>
              <a:spcAft>
                <a:spcPts val="0"/>
              </a:spcAft>
              <a:buClr>
                <a:schemeClr val="dk1"/>
              </a:buClr>
              <a:buSzPts val="2600"/>
              <a:buChar char="•"/>
            </a:pPr>
            <a:r>
              <a:rPr lang="en-AU" sz="2600"/>
              <a:t>Debriefing ensemble</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Aspect mental</a:t>
            </a:r>
            <a:endParaRPr/>
          </a:p>
        </p:txBody>
      </p:sp>
      <p:pic>
        <p:nvPicPr>
          <p:cNvPr id="180" name="Google Shape;180;p12"/>
          <p:cNvPicPr preferRelativeResize="0"/>
          <p:nvPr/>
        </p:nvPicPr>
        <p:blipFill rotWithShape="1">
          <a:blip r:embed="rId3">
            <a:alphaModFix/>
          </a:blip>
          <a:srcRect/>
          <a:stretch/>
        </p:blipFill>
        <p:spPr>
          <a:xfrm>
            <a:off x="3563888" y="2780928"/>
            <a:ext cx="1695450" cy="1997075"/>
          </a:xfrm>
          <a:prstGeom prst="rect">
            <a:avLst/>
          </a:prstGeom>
          <a:noFill/>
          <a:ln>
            <a:noFill/>
          </a:ln>
        </p:spPr>
      </p:pic>
      <p:sp>
        <p:nvSpPr>
          <p:cNvPr id="181" name="Google Shape;181;p12"/>
          <p:cNvSpPr/>
          <p:nvPr/>
        </p:nvSpPr>
        <p:spPr>
          <a:xfrm>
            <a:off x="1476325" y="1772865"/>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Attitude</a:t>
            </a:r>
            <a:endParaRPr sz="1800">
              <a:solidFill>
                <a:schemeClr val="dk1"/>
              </a:solidFill>
            </a:endParaRPr>
          </a:p>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Positive</a:t>
            </a:r>
            <a:endParaRPr/>
          </a:p>
        </p:txBody>
      </p:sp>
      <p:sp>
        <p:nvSpPr>
          <p:cNvPr id="182" name="Google Shape;182;p12"/>
          <p:cNvSpPr/>
          <p:nvPr/>
        </p:nvSpPr>
        <p:spPr>
          <a:xfrm>
            <a:off x="5724475" y="1772865"/>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Esprit d’équipe</a:t>
            </a:r>
            <a:endParaRPr/>
          </a:p>
        </p:txBody>
      </p:sp>
      <p:sp>
        <p:nvSpPr>
          <p:cNvPr id="183" name="Google Shape;183;p12"/>
          <p:cNvSpPr/>
          <p:nvPr/>
        </p:nvSpPr>
        <p:spPr>
          <a:xfrm>
            <a:off x="5724475" y="4654178"/>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Confiance</a:t>
            </a:r>
            <a:endParaRPr/>
          </a:p>
        </p:txBody>
      </p:sp>
      <p:sp>
        <p:nvSpPr>
          <p:cNvPr id="184" name="Google Shape;184;p12"/>
          <p:cNvSpPr/>
          <p:nvPr/>
        </p:nvSpPr>
        <p:spPr>
          <a:xfrm>
            <a:off x="6084850" y="3212725"/>
            <a:ext cx="1695300" cy="7923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Connaissance</a:t>
            </a:r>
            <a:endParaRPr/>
          </a:p>
        </p:txBody>
      </p:sp>
      <p:sp>
        <p:nvSpPr>
          <p:cNvPr id="185" name="Google Shape;185;p12"/>
          <p:cNvSpPr/>
          <p:nvPr/>
        </p:nvSpPr>
        <p:spPr>
          <a:xfrm>
            <a:off x="3635325" y="5157415"/>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Calme</a:t>
            </a:r>
            <a:endParaRPr/>
          </a:p>
        </p:txBody>
      </p:sp>
      <p:sp>
        <p:nvSpPr>
          <p:cNvPr id="186" name="Google Shape;186;p12"/>
          <p:cNvSpPr/>
          <p:nvPr/>
        </p:nvSpPr>
        <p:spPr>
          <a:xfrm>
            <a:off x="1476325" y="4654178"/>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Accessible</a:t>
            </a:r>
            <a:endParaRPr/>
          </a:p>
        </p:txBody>
      </p:sp>
      <p:sp>
        <p:nvSpPr>
          <p:cNvPr id="187" name="Google Shape;187;p12"/>
          <p:cNvSpPr/>
          <p:nvPr/>
        </p:nvSpPr>
        <p:spPr>
          <a:xfrm>
            <a:off x="1042938" y="3212728"/>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O</a:t>
            </a:r>
            <a:r>
              <a:rPr lang="en-AU" sz="180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bjectifs</a:t>
            </a:r>
            <a:r>
              <a:rPr lang="en-AU" sz="1800">
                <a:solidFill>
                  <a:schemeClr val="dk1"/>
                </a:solidFill>
              </a:rPr>
              <a:t> fixés</a:t>
            </a:r>
            <a:endParaRPr/>
          </a:p>
        </p:txBody>
      </p:sp>
      <p:sp>
        <p:nvSpPr>
          <p:cNvPr id="188" name="Google Shape;188;p12"/>
          <p:cNvSpPr/>
          <p:nvPr/>
        </p:nvSpPr>
        <p:spPr>
          <a:xfrm>
            <a:off x="3635325" y="1556965"/>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Déterminé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1000"/>
                                        <p:tgtEl>
                                          <p:spTgt spid="181"/>
                                        </p:tgtEl>
                                      </p:cBhvr>
                                    </p:animEffect>
                                  </p:childTnLst>
                                </p:cTn>
                              </p:par>
                              <p:par>
                                <p:cTn id="8" presetID="10" presetClass="entr" presetSubtype="0" fill="hold" nodeType="withEffect">
                                  <p:stCondLst>
                                    <p:cond delay="0"/>
                                  </p:stCondLst>
                                  <p:childTnLst>
                                    <p:set>
                                      <p:cBhvr>
                                        <p:cTn id="9" dur="1" fill="hold">
                                          <p:stCondLst>
                                            <p:cond delay="0"/>
                                          </p:stCondLst>
                                        </p:cTn>
                                        <p:tgtEl>
                                          <p:spTgt spid="182"/>
                                        </p:tgtEl>
                                        <p:attrNameLst>
                                          <p:attrName>style.visibility</p:attrName>
                                        </p:attrNameLst>
                                      </p:cBhvr>
                                      <p:to>
                                        <p:strVal val="visible"/>
                                      </p:to>
                                    </p:set>
                                    <p:animEffect transition="in" filter="fade">
                                      <p:cBhvr>
                                        <p:cTn id="10" dur="1000"/>
                                        <p:tgtEl>
                                          <p:spTgt spid="182"/>
                                        </p:tgtEl>
                                      </p:cBhvr>
                                    </p:animEffect>
                                  </p:childTnLst>
                                </p:cTn>
                              </p:par>
                              <p:par>
                                <p:cTn id="11" presetID="10" presetClass="entr" presetSubtype="0" fill="hold" nodeType="withEffect">
                                  <p:stCondLst>
                                    <p:cond delay="0"/>
                                  </p:stCondLst>
                                  <p:childTnLst>
                                    <p:set>
                                      <p:cBhvr>
                                        <p:cTn id="12" dur="1" fill="hold">
                                          <p:stCondLst>
                                            <p:cond delay="0"/>
                                          </p:stCondLst>
                                        </p:cTn>
                                        <p:tgtEl>
                                          <p:spTgt spid="184"/>
                                        </p:tgtEl>
                                        <p:attrNameLst>
                                          <p:attrName>style.visibility</p:attrName>
                                        </p:attrNameLst>
                                      </p:cBhvr>
                                      <p:to>
                                        <p:strVal val="visible"/>
                                      </p:to>
                                    </p:set>
                                    <p:animEffect transition="in" filter="fade">
                                      <p:cBhvr>
                                        <p:cTn id="13" dur="1000"/>
                                        <p:tgtEl>
                                          <p:spTgt spid="184"/>
                                        </p:tgtEl>
                                      </p:cBhvr>
                                    </p:animEffect>
                                  </p:childTnLst>
                                </p:cTn>
                              </p:par>
                              <p:par>
                                <p:cTn id="14" presetID="10" presetClass="entr" presetSubtype="0" fill="hold" nodeType="with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fade">
                                      <p:cBhvr>
                                        <p:cTn id="16" dur="1000"/>
                                        <p:tgtEl>
                                          <p:spTgt spid="183"/>
                                        </p:tgtEl>
                                      </p:cBhvr>
                                    </p:animEffect>
                                  </p:childTnLst>
                                </p:cTn>
                              </p:par>
                              <p:par>
                                <p:cTn id="17" presetID="10" presetClass="entr" presetSubtype="0" fill="hold" nodeType="withEffect">
                                  <p:stCondLst>
                                    <p:cond delay="0"/>
                                  </p:stCondLst>
                                  <p:childTnLst>
                                    <p:set>
                                      <p:cBhvr>
                                        <p:cTn id="18" dur="1" fill="hold">
                                          <p:stCondLst>
                                            <p:cond delay="0"/>
                                          </p:stCondLst>
                                        </p:cTn>
                                        <p:tgtEl>
                                          <p:spTgt spid="185"/>
                                        </p:tgtEl>
                                        <p:attrNameLst>
                                          <p:attrName>style.visibility</p:attrName>
                                        </p:attrNameLst>
                                      </p:cBhvr>
                                      <p:to>
                                        <p:strVal val="visible"/>
                                      </p:to>
                                    </p:set>
                                    <p:animEffect transition="in" filter="fade">
                                      <p:cBhvr>
                                        <p:cTn id="19" dur="1000"/>
                                        <p:tgtEl>
                                          <p:spTgt spid="185"/>
                                        </p:tgtEl>
                                      </p:cBhvr>
                                    </p:animEffect>
                                  </p:childTnLst>
                                </p:cTn>
                              </p:par>
                              <p:par>
                                <p:cTn id="20" presetID="10" presetClass="entr" presetSubtype="0" fill="hold" nodeType="withEffect">
                                  <p:stCondLst>
                                    <p:cond delay="0"/>
                                  </p:stCondLst>
                                  <p:childTnLst>
                                    <p:set>
                                      <p:cBhvr>
                                        <p:cTn id="21" dur="1" fill="hold">
                                          <p:stCondLst>
                                            <p:cond delay="0"/>
                                          </p:stCondLst>
                                        </p:cTn>
                                        <p:tgtEl>
                                          <p:spTgt spid="186"/>
                                        </p:tgtEl>
                                        <p:attrNameLst>
                                          <p:attrName>style.visibility</p:attrName>
                                        </p:attrNameLst>
                                      </p:cBhvr>
                                      <p:to>
                                        <p:strVal val="visible"/>
                                      </p:to>
                                    </p:set>
                                    <p:animEffect transition="in" filter="fade">
                                      <p:cBhvr>
                                        <p:cTn id="22" dur="1000"/>
                                        <p:tgtEl>
                                          <p:spTgt spid="186"/>
                                        </p:tgtEl>
                                      </p:cBhvr>
                                    </p:animEffect>
                                  </p:childTnLst>
                                </p:cTn>
                              </p:par>
                              <p:par>
                                <p:cTn id="23" presetID="10" presetClass="entr" presetSubtype="0" fill="hold" nodeType="withEffect">
                                  <p:stCondLst>
                                    <p:cond delay="0"/>
                                  </p:stCondLst>
                                  <p:childTnLst>
                                    <p:set>
                                      <p:cBhvr>
                                        <p:cTn id="24" dur="1" fill="hold">
                                          <p:stCondLst>
                                            <p:cond delay="0"/>
                                          </p:stCondLst>
                                        </p:cTn>
                                        <p:tgtEl>
                                          <p:spTgt spid="187"/>
                                        </p:tgtEl>
                                        <p:attrNameLst>
                                          <p:attrName>style.visibility</p:attrName>
                                        </p:attrNameLst>
                                      </p:cBhvr>
                                      <p:to>
                                        <p:strVal val="visible"/>
                                      </p:to>
                                    </p:set>
                                    <p:animEffect transition="in" filter="fade">
                                      <p:cBhvr>
                                        <p:cTn id="25" dur="1000"/>
                                        <p:tgtEl>
                                          <p:spTgt spid="187"/>
                                        </p:tgtEl>
                                      </p:cBhvr>
                                    </p:animEffect>
                                  </p:childTnLst>
                                </p:cTn>
                              </p:par>
                              <p:par>
                                <p:cTn id="26" presetID="10" presetClass="entr" presetSubtype="0" fill="hold" nodeType="withEffect">
                                  <p:stCondLst>
                                    <p:cond delay="0"/>
                                  </p:stCondLst>
                                  <p:childTnLst>
                                    <p:set>
                                      <p:cBhvr>
                                        <p:cTn id="27" dur="1" fill="hold">
                                          <p:stCondLst>
                                            <p:cond delay="0"/>
                                          </p:stCondLst>
                                        </p:cTn>
                                        <p:tgtEl>
                                          <p:spTgt spid="188"/>
                                        </p:tgtEl>
                                        <p:attrNameLst>
                                          <p:attrName>style.visibility</p:attrName>
                                        </p:attrNameLst>
                                      </p:cBhvr>
                                      <p:to>
                                        <p:strVal val="visible"/>
                                      </p:to>
                                    </p:set>
                                    <p:animEffect transition="in" filter="fade">
                                      <p:cBhvr>
                                        <p:cTn id="28" dur="10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Définition des objectifs</a:t>
            </a:r>
            <a:endParaRPr/>
          </a:p>
        </p:txBody>
      </p:sp>
      <p:grpSp>
        <p:nvGrpSpPr>
          <p:cNvPr id="194" name="Google Shape;194;p13"/>
          <p:cNvGrpSpPr/>
          <p:nvPr/>
        </p:nvGrpSpPr>
        <p:grpSpPr>
          <a:xfrm>
            <a:off x="2267744" y="1196752"/>
            <a:ext cx="4680520" cy="4680520"/>
            <a:chOff x="1368152" y="0"/>
            <a:chExt cx="4680520" cy="4680520"/>
          </a:xfrm>
        </p:grpSpPr>
        <p:sp>
          <p:nvSpPr>
            <p:cNvPr id="195" name="Google Shape;195;p13"/>
            <p:cNvSpPr/>
            <p:nvPr/>
          </p:nvSpPr>
          <p:spPr>
            <a:xfrm>
              <a:off x="2538282" y="0"/>
              <a:ext cx="2340260" cy="2340260"/>
            </a:xfrm>
            <a:prstGeom prst="triangle">
              <a:avLst>
                <a:gd name="adj" fmla="val 50000"/>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3"/>
            <p:cNvSpPr txBox="1"/>
            <p:nvPr/>
          </p:nvSpPr>
          <p:spPr>
            <a:xfrm>
              <a:off x="3026183" y="1170123"/>
              <a:ext cx="1393500" cy="11700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rPr>
                <a:t>Objectifs</a:t>
              </a:r>
              <a:endParaRPr/>
            </a:p>
          </p:txBody>
        </p:sp>
        <p:sp>
          <p:nvSpPr>
            <p:cNvPr id="197" name="Google Shape;197;p13"/>
            <p:cNvSpPr/>
            <p:nvPr/>
          </p:nvSpPr>
          <p:spPr>
            <a:xfrm>
              <a:off x="1368152" y="2340260"/>
              <a:ext cx="2340260" cy="2340260"/>
            </a:xfrm>
            <a:prstGeom prst="triangle">
              <a:avLst>
                <a:gd name="adj" fmla="val 50000"/>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3"/>
            <p:cNvSpPr txBox="1"/>
            <p:nvPr/>
          </p:nvSpPr>
          <p:spPr>
            <a:xfrm>
              <a:off x="1953217" y="3510390"/>
              <a:ext cx="1170130" cy="117013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rPr>
                <a:t>Court Terme</a:t>
              </a:r>
              <a:endParaRPr/>
            </a:p>
          </p:txBody>
        </p:sp>
        <p:sp>
          <p:nvSpPr>
            <p:cNvPr id="199" name="Google Shape;199;p13"/>
            <p:cNvSpPr/>
            <p:nvPr/>
          </p:nvSpPr>
          <p:spPr>
            <a:xfrm rot="10800000">
              <a:off x="2538282" y="2340260"/>
              <a:ext cx="2340260" cy="2340260"/>
            </a:xfrm>
            <a:prstGeom prst="triangle">
              <a:avLst>
                <a:gd name="adj" fmla="val 50000"/>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3"/>
            <p:cNvSpPr txBox="1"/>
            <p:nvPr/>
          </p:nvSpPr>
          <p:spPr>
            <a:xfrm>
              <a:off x="3249547" y="2340260"/>
              <a:ext cx="1170000" cy="1170000"/>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chemeClr val="lt1"/>
                </a:buClr>
                <a:buSzPts val="1400"/>
                <a:buFont typeface="Arial"/>
                <a:buNone/>
              </a:pPr>
              <a:br>
                <a:rPr lang="en-AU" sz="1400" b="0" i="0" u="none" strike="noStrike" cap="none">
                  <a:solidFill>
                    <a:schemeClr val="lt1"/>
                  </a:solidFill>
                  <a:latin typeface="Arial"/>
                  <a:ea typeface="Arial"/>
                  <a:cs typeface="Arial"/>
                  <a:sym typeface="Arial"/>
                </a:rPr>
              </a:br>
              <a:br>
                <a:rPr lang="en-AU" sz="1400" b="0" i="0" u="none" strike="noStrike" cap="none">
                  <a:solidFill>
                    <a:schemeClr val="lt1"/>
                  </a:solidFill>
                  <a:latin typeface="Arial"/>
                  <a:ea typeface="Arial"/>
                  <a:cs typeface="Arial"/>
                  <a:sym typeface="Arial"/>
                </a:rPr>
              </a:br>
              <a:r>
                <a:rPr lang="en-AU" sz="1400" b="1" i="0" u="none" strike="noStrike" cap="none">
                  <a:solidFill>
                    <a:schemeClr val="dk1"/>
                  </a:solidFill>
                  <a:latin typeface="Arial"/>
                  <a:ea typeface="Arial"/>
                  <a:cs typeface="Arial"/>
                  <a:sym typeface="Arial"/>
                </a:rPr>
                <a:t>S</a:t>
              </a:r>
              <a:r>
                <a:rPr lang="en-AU" sz="1400" b="0" i="0" u="none" strike="noStrike" cap="none">
                  <a:solidFill>
                    <a:schemeClr val="lt1"/>
                  </a:solidFill>
                  <a:latin typeface="Arial"/>
                  <a:ea typeface="Arial"/>
                  <a:cs typeface="Arial"/>
                  <a:sym typeface="Arial"/>
                </a:rPr>
                <a:t>pecifi</a:t>
              </a:r>
              <a:r>
                <a:rPr lang="en-AU">
                  <a:solidFill>
                    <a:schemeClr val="lt1"/>
                  </a:solidFill>
                </a:rPr>
                <a:t>que</a:t>
              </a:r>
              <a:br>
                <a:rPr lang="en-AU" sz="1400" b="0" i="0" u="none" strike="noStrike" cap="none">
                  <a:solidFill>
                    <a:schemeClr val="lt1"/>
                  </a:solidFill>
                  <a:latin typeface="Arial"/>
                  <a:ea typeface="Arial"/>
                  <a:cs typeface="Arial"/>
                  <a:sym typeface="Arial"/>
                </a:rPr>
              </a:br>
              <a:r>
                <a:rPr lang="en-AU" sz="1400" b="1" i="0" u="none" strike="noStrike" cap="none">
                  <a:solidFill>
                    <a:schemeClr val="dk1"/>
                  </a:solidFill>
                  <a:latin typeface="Arial"/>
                  <a:ea typeface="Arial"/>
                  <a:cs typeface="Arial"/>
                  <a:sym typeface="Arial"/>
                </a:rPr>
                <a:t>M</a:t>
              </a:r>
              <a:r>
                <a:rPr lang="en-AU" sz="1400" b="0" i="0" u="none" strike="noStrike" cap="none">
                  <a:solidFill>
                    <a:schemeClr val="lt1"/>
                  </a:solidFill>
                  <a:latin typeface="Arial"/>
                  <a:ea typeface="Arial"/>
                  <a:cs typeface="Arial"/>
                  <a:sym typeface="Arial"/>
                </a:rPr>
                <a:t>esurable</a:t>
              </a:r>
              <a:endParaRPr/>
            </a:p>
            <a:p>
              <a:pPr marL="0" marR="0" lvl="0" indent="0" algn="l" rtl="0">
                <a:lnSpc>
                  <a:spcPct val="90000"/>
                </a:lnSpc>
                <a:spcBef>
                  <a:spcPts val="490"/>
                </a:spcBef>
                <a:spcAft>
                  <a:spcPts val="0"/>
                </a:spcAft>
                <a:buClr>
                  <a:schemeClr val="dk1"/>
                </a:buClr>
                <a:buSzPts val="1400"/>
                <a:buFont typeface="Arial"/>
                <a:buNone/>
              </a:pPr>
              <a:r>
                <a:rPr lang="en-AU" sz="1400" b="1" i="0" u="none" strike="noStrike" cap="none">
                  <a:solidFill>
                    <a:schemeClr val="dk1"/>
                  </a:solidFill>
                  <a:latin typeface="Arial"/>
                  <a:ea typeface="Arial"/>
                  <a:cs typeface="Arial"/>
                  <a:sym typeface="Arial"/>
                </a:rPr>
                <a:t>A</a:t>
              </a:r>
              <a:r>
                <a:rPr lang="en-AU">
                  <a:solidFill>
                    <a:schemeClr val="lt1"/>
                  </a:solidFill>
                </a:rPr>
                <a:t>tteignable</a:t>
              </a:r>
              <a:endParaRPr/>
            </a:p>
            <a:p>
              <a:pPr marL="0" marR="0" lvl="0" indent="0" algn="l" rtl="0">
                <a:lnSpc>
                  <a:spcPct val="90000"/>
                </a:lnSpc>
                <a:spcBef>
                  <a:spcPts val="490"/>
                </a:spcBef>
                <a:spcAft>
                  <a:spcPts val="0"/>
                </a:spcAft>
                <a:buClr>
                  <a:schemeClr val="dk1"/>
                </a:buClr>
                <a:buSzPts val="1400"/>
                <a:buFont typeface="Arial"/>
                <a:buNone/>
              </a:pPr>
              <a:r>
                <a:rPr lang="en-AU" sz="1400" b="1" i="0" u="none" strike="noStrike" cap="none">
                  <a:solidFill>
                    <a:schemeClr val="dk1"/>
                  </a:solidFill>
                  <a:latin typeface="Arial"/>
                  <a:ea typeface="Arial"/>
                  <a:cs typeface="Arial"/>
                  <a:sym typeface="Arial"/>
                </a:rPr>
                <a:t>R</a:t>
              </a:r>
              <a:r>
                <a:rPr lang="en-AU">
                  <a:solidFill>
                    <a:schemeClr val="lt1"/>
                  </a:solidFill>
                </a:rPr>
                <a:t>é</a:t>
              </a:r>
              <a:r>
                <a:rPr lang="en-AU" sz="1400" b="0" i="0" u="none" strike="noStrike" cap="none">
                  <a:solidFill>
                    <a:schemeClr val="lt1"/>
                  </a:solidFill>
                  <a:latin typeface="Arial"/>
                  <a:ea typeface="Arial"/>
                  <a:cs typeface="Arial"/>
                  <a:sym typeface="Arial"/>
                </a:rPr>
                <a:t>alist</a:t>
              </a:r>
              <a:r>
                <a:rPr lang="en-AU">
                  <a:solidFill>
                    <a:schemeClr val="lt1"/>
                  </a:solidFill>
                </a:rPr>
                <a:t>e</a:t>
              </a:r>
              <a:endParaRPr/>
            </a:p>
            <a:p>
              <a:pPr marL="0" marR="0" lvl="0" indent="0" algn="l" rtl="0">
                <a:lnSpc>
                  <a:spcPct val="90000"/>
                </a:lnSpc>
                <a:spcBef>
                  <a:spcPts val="490"/>
                </a:spcBef>
                <a:spcAft>
                  <a:spcPts val="0"/>
                </a:spcAft>
                <a:buClr>
                  <a:schemeClr val="dk1"/>
                </a:buClr>
                <a:buSzPts val="1400"/>
                <a:buFont typeface="Arial"/>
                <a:buNone/>
              </a:pPr>
              <a:r>
                <a:rPr lang="en-AU" sz="1400" b="1" i="0" u="none" strike="noStrike" cap="none">
                  <a:solidFill>
                    <a:schemeClr val="dk1"/>
                  </a:solidFill>
                  <a:latin typeface="Arial"/>
                  <a:ea typeface="Arial"/>
                  <a:cs typeface="Arial"/>
                  <a:sym typeface="Arial"/>
                </a:rPr>
                <a:t>T</a:t>
              </a:r>
              <a:r>
                <a:rPr lang="en-AU">
                  <a:solidFill>
                    <a:schemeClr val="lt1"/>
                  </a:solidFill>
                </a:rPr>
                <a:t>emps</a:t>
              </a:r>
              <a:endParaRPr/>
            </a:p>
          </p:txBody>
        </p:sp>
        <p:sp>
          <p:nvSpPr>
            <p:cNvPr id="201" name="Google Shape;201;p13"/>
            <p:cNvSpPr/>
            <p:nvPr/>
          </p:nvSpPr>
          <p:spPr>
            <a:xfrm>
              <a:off x="3708412" y="2340260"/>
              <a:ext cx="2340260" cy="2340260"/>
            </a:xfrm>
            <a:prstGeom prst="triangle">
              <a:avLst>
                <a:gd name="adj" fmla="val 50000"/>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3"/>
            <p:cNvSpPr txBox="1"/>
            <p:nvPr/>
          </p:nvSpPr>
          <p:spPr>
            <a:xfrm>
              <a:off x="4293477" y="3510390"/>
              <a:ext cx="1170130" cy="117013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b="0" i="0" u="none" strike="noStrike" cap="none">
                  <a:solidFill>
                    <a:schemeClr val="lt1"/>
                  </a:solidFill>
                  <a:latin typeface="Arial"/>
                  <a:ea typeface="Arial"/>
                  <a:cs typeface="Arial"/>
                  <a:sym typeface="Arial"/>
                </a:rPr>
                <a:t>Long</a:t>
              </a:r>
              <a:r>
                <a:rPr lang="en-AU" sz="2400">
                  <a:solidFill>
                    <a:schemeClr val="lt1"/>
                  </a:solidFill>
                </a:rPr>
                <a:t> </a:t>
              </a:r>
              <a:r>
                <a:rPr lang="en-AU" sz="2400" b="0" i="0" u="none" strike="noStrike" cap="none">
                  <a:solidFill>
                    <a:schemeClr val="lt1"/>
                  </a:solidFill>
                  <a:latin typeface="Arial"/>
                  <a:ea typeface="Arial"/>
                  <a:cs typeface="Arial"/>
                  <a:sym typeface="Arial"/>
                </a:rPr>
                <a:t>Terme</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Aspect Physique</a:t>
            </a:r>
            <a:endParaRPr/>
          </a:p>
        </p:txBody>
      </p:sp>
      <p:sp>
        <p:nvSpPr>
          <p:cNvPr id="208" name="Google Shape;208;p14"/>
          <p:cNvSpPr/>
          <p:nvPr/>
        </p:nvSpPr>
        <p:spPr>
          <a:xfrm>
            <a:off x="1115517" y="3286150"/>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Condition physique</a:t>
            </a:r>
            <a:endParaRPr/>
          </a:p>
        </p:txBody>
      </p:sp>
      <p:sp>
        <p:nvSpPr>
          <p:cNvPr id="209" name="Google Shape;209;p14"/>
          <p:cNvSpPr/>
          <p:nvPr/>
        </p:nvSpPr>
        <p:spPr>
          <a:xfrm>
            <a:off x="3707904" y="1628800"/>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Mode de vie</a:t>
            </a:r>
            <a:endParaRPr/>
          </a:p>
        </p:txBody>
      </p:sp>
      <p:sp>
        <p:nvSpPr>
          <p:cNvPr id="210" name="Google Shape;210;p14"/>
          <p:cNvSpPr/>
          <p:nvPr/>
        </p:nvSpPr>
        <p:spPr>
          <a:xfrm>
            <a:off x="6227267" y="3286150"/>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Apparence</a:t>
            </a:r>
            <a:endParaRPr/>
          </a:p>
        </p:txBody>
      </p:sp>
      <p:pic>
        <p:nvPicPr>
          <p:cNvPr id="211" name="Google Shape;211;p14"/>
          <p:cNvPicPr preferRelativeResize="0"/>
          <p:nvPr/>
        </p:nvPicPr>
        <p:blipFill rotWithShape="1">
          <a:blip r:embed="rId3">
            <a:alphaModFix/>
          </a:blip>
          <a:srcRect/>
          <a:stretch/>
        </p:blipFill>
        <p:spPr>
          <a:xfrm>
            <a:off x="3492004" y="2781325"/>
            <a:ext cx="1978025" cy="1824038"/>
          </a:xfrm>
          <a:prstGeom prst="rect">
            <a:avLst/>
          </a:prstGeom>
          <a:noFill/>
          <a:ln>
            <a:noFill/>
          </a:ln>
        </p:spPr>
      </p:pic>
      <p:sp>
        <p:nvSpPr>
          <p:cNvPr id="212" name="Google Shape;212;p14"/>
          <p:cNvSpPr/>
          <p:nvPr/>
        </p:nvSpPr>
        <p:spPr>
          <a:xfrm>
            <a:off x="3707904" y="4941913"/>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Vitesse &amp;</a:t>
            </a:r>
            <a:endParaRPr/>
          </a:p>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Agilit</a:t>
            </a:r>
            <a:r>
              <a:rPr lang="en-AU" sz="1800">
                <a:solidFill>
                  <a:schemeClr val="dk1"/>
                </a:solidFill>
              </a:rPr>
              <a:t>é</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500"/>
                                        <p:tgtEl>
                                          <p:spTgt spid="208"/>
                                        </p:tgtEl>
                                      </p:cBhvr>
                                    </p:animEffect>
                                  </p:childTnLst>
                                </p:cTn>
                              </p:par>
                              <p:par>
                                <p:cTn id="8" presetID="10" presetClass="entr" presetSubtype="0" fill="hold"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fade">
                                      <p:cBhvr>
                                        <p:cTn id="10" dur="1000"/>
                                        <p:tgtEl>
                                          <p:spTgt spid="209"/>
                                        </p:tgtEl>
                                      </p:cBhvr>
                                    </p:animEffect>
                                  </p:childTnLst>
                                </p:cTn>
                              </p:par>
                              <p:par>
                                <p:cTn id="11" presetID="10"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fade">
                                      <p:cBhvr>
                                        <p:cTn id="13" dur="1000"/>
                                        <p:tgtEl>
                                          <p:spTgt spid="210"/>
                                        </p:tgtEl>
                                      </p:cBhvr>
                                    </p:animEffect>
                                  </p:childTnLst>
                                </p:cTn>
                              </p:par>
                              <p:par>
                                <p:cTn id="14" presetID="10" presetClass="entr" presetSubtype="0" fill="hold" nodeType="withEffect">
                                  <p:stCondLst>
                                    <p:cond delay="0"/>
                                  </p:stCondLst>
                                  <p:childTnLst>
                                    <p:set>
                                      <p:cBhvr>
                                        <p:cTn id="15" dur="1" fill="hold">
                                          <p:stCondLst>
                                            <p:cond delay="0"/>
                                          </p:stCondLst>
                                        </p:cTn>
                                        <p:tgtEl>
                                          <p:spTgt spid="212"/>
                                        </p:tgtEl>
                                        <p:attrNameLst>
                                          <p:attrName>style.visibility</p:attrName>
                                        </p:attrNameLst>
                                      </p:cBhvr>
                                      <p:to>
                                        <p:strVal val="visible"/>
                                      </p:to>
                                    </p:set>
                                    <p:animEffect transition="in" filter="fade">
                                      <p:cBhvr>
                                        <p:cTn id="16" dur="10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Aspects On-Field</a:t>
            </a:r>
            <a:endParaRPr/>
          </a:p>
        </p:txBody>
      </p:sp>
      <p:grpSp>
        <p:nvGrpSpPr>
          <p:cNvPr id="218" name="Google Shape;218;p15"/>
          <p:cNvGrpSpPr/>
          <p:nvPr/>
        </p:nvGrpSpPr>
        <p:grpSpPr>
          <a:xfrm>
            <a:off x="1049600" y="1384780"/>
            <a:ext cx="6689625" cy="4537075"/>
            <a:chOff x="1049600" y="1384780"/>
            <a:chExt cx="6689625" cy="4537075"/>
          </a:xfrm>
        </p:grpSpPr>
        <p:sp>
          <p:nvSpPr>
            <p:cNvPr id="219" name="Google Shape;219;p15"/>
            <p:cNvSpPr/>
            <p:nvPr/>
          </p:nvSpPr>
          <p:spPr>
            <a:xfrm>
              <a:off x="1446625" y="1812775"/>
              <a:ext cx="1809600" cy="7923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Positionnement</a:t>
              </a:r>
              <a:endParaRPr/>
            </a:p>
          </p:txBody>
        </p:sp>
        <p:sp>
          <p:nvSpPr>
            <p:cNvPr id="220" name="Google Shape;220;p15"/>
            <p:cNvSpPr/>
            <p:nvPr/>
          </p:nvSpPr>
          <p:spPr>
            <a:xfrm>
              <a:off x="5796235" y="1745142"/>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Contrôle des joueurs</a:t>
              </a:r>
              <a:endParaRPr/>
            </a:p>
          </p:txBody>
        </p:sp>
        <p:sp>
          <p:nvSpPr>
            <p:cNvPr id="221" name="Google Shape;221;p15"/>
            <p:cNvSpPr/>
            <p:nvPr/>
          </p:nvSpPr>
          <p:spPr>
            <a:xfrm>
              <a:off x="5866085" y="4676751"/>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Avantage</a:t>
              </a:r>
              <a:endParaRPr/>
            </a:p>
          </p:txBody>
        </p:sp>
        <p:sp>
          <p:nvSpPr>
            <p:cNvPr id="222" name="Google Shape;222;p15"/>
            <p:cNvSpPr/>
            <p:nvPr/>
          </p:nvSpPr>
          <p:spPr>
            <a:xfrm>
              <a:off x="6086825" y="3185000"/>
              <a:ext cx="1652400" cy="7923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Connaissance des règles</a:t>
              </a:r>
              <a:endParaRPr/>
            </a:p>
          </p:txBody>
        </p:sp>
        <p:sp>
          <p:nvSpPr>
            <p:cNvPr id="223" name="Google Shape;223;p15"/>
            <p:cNvSpPr/>
            <p:nvPr/>
          </p:nvSpPr>
          <p:spPr>
            <a:xfrm>
              <a:off x="3707085" y="5129692"/>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Crédibilité</a:t>
              </a:r>
              <a:endParaRPr/>
            </a:p>
          </p:txBody>
        </p:sp>
        <p:sp>
          <p:nvSpPr>
            <p:cNvPr id="224" name="Google Shape;224;p15"/>
            <p:cNvSpPr/>
            <p:nvPr/>
          </p:nvSpPr>
          <p:spPr>
            <a:xfrm>
              <a:off x="1487018" y="4676751"/>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Relation avec les joueurs</a:t>
              </a:r>
              <a:endParaRPr/>
            </a:p>
          </p:txBody>
        </p:sp>
        <p:sp>
          <p:nvSpPr>
            <p:cNvPr id="225" name="Google Shape;225;p15"/>
            <p:cNvSpPr/>
            <p:nvPr/>
          </p:nvSpPr>
          <p:spPr>
            <a:xfrm>
              <a:off x="1049600" y="3185000"/>
              <a:ext cx="1652400" cy="7923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Automatismes</a:t>
              </a:r>
              <a:endParaRPr/>
            </a:p>
          </p:txBody>
        </p:sp>
        <p:sp>
          <p:nvSpPr>
            <p:cNvPr id="226" name="Google Shape;226;p15"/>
            <p:cNvSpPr/>
            <p:nvPr/>
          </p:nvSpPr>
          <p:spPr>
            <a:xfrm>
              <a:off x="3707085" y="1384780"/>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Constance</a:t>
              </a:r>
              <a:endParaRPr/>
            </a:p>
          </p:txBody>
        </p:sp>
      </p:grpSp>
      <p:pic>
        <p:nvPicPr>
          <p:cNvPr id="227" name="Google Shape;227;p15" descr="Image result for touch referees"/>
          <p:cNvPicPr preferRelativeResize="0"/>
          <p:nvPr/>
        </p:nvPicPr>
        <p:blipFill rotWithShape="1">
          <a:blip r:embed="rId3">
            <a:alphaModFix/>
          </a:blip>
          <a:srcRect/>
          <a:stretch/>
        </p:blipFill>
        <p:spPr>
          <a:xfrm>
            <a:off x="3576168" y="2485711"/>
            <a:ext cx="1809750" cy="2190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Aspects Off-Field</a:t>
            </a:r>
            <a:endParaRPr/>
          </a:p>
        </p:txBody>
      </p:sp>
      <p:grpSp>
        <p:nvGrpSpPr>
          <p:cNvPr id="233" name="Google Shape;233;p16"/>
          <p:cNvGrpSpPr/>
          <p:nvPr/>
        </p:nvGrpSpPr>
        <p:grpSpPr>
          <a:xfrm>
            <a:off x="1679737" y="1890142"/>
            <a:ext cx="5184104" cy="3636063"/>
            <a:chOff x="1679737" y="1890142"/>
            <a:chExt cx="5184104" cy="3636063"/>
          </a:xfrm>
        </p:grpSpPr>
        <p:sp>
          <p:nvSpPr>
            <p:cNvPr id="234" name="Google Shape;234;p16"/>
            <p:cNvSpPr/>
            <p:nvPr/>
          </p:nvSpPr>
          <p:spPr>
            <a:xfrm>
              <a:off x="1679737" y="1890142"/>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Apparence</a:t>
              </a:r>
              <a:endParaRPr/>
            </a:p>
          </p:txBody>
        </p:sp>
        <p:sp>
          <p:nvSpPr>
            <p:cNvPr id="235" name="Google Shape;235;p16"/>
            <p:cNvSpPr/>
            <p:nvPr/>
          </p:nvSpPr>
          <p:spPr>
            <a:xfrm>
              <a:off x="5352541" y="1890142"/>
              <a:ext cx="1511300" cy="792163"/>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Relations et </a:t>
              </a:r>
              <a:endParaRPr/>
            </a:p>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Int</a:t>
              </a:r>
              <a:r>
                <a:rPr lang="en-AU" sz="1800">
                  <a:solidFill>
                    <a:schemeClr val="dk1"/>
                  </a:solidFill>
                </a:rPr>
                <a:t>e</a:t>
              </a:r>
              <a:r>
                <a:rPr lang="en-AU" sz="1800" b="0" i="0" u="none" strike="noStrike" cap="none">
                  <a:solidFill>
                    <a:schemeClr val="dk1"/>
                  </a:solidFill>
                  <a:latin typeface="Arial"/>
                  <a:ea typeface="Arial"/>
                  <a:cs typeface="Arial"/>
                  <a:sym typeface="Arial"/>
                </a:rPr>
                <a:t>ractions</a:t>
              </a:r>
              <a:endParaRPr/>
            </a:p>
          </p:txBody>
        </p:sp>
        <p:sp>
          <p:nvSpPr>
            <p:cNvPr id="236" name="Google Shape;236;p16"/>
            <p:cNvSpPr/>
            <p:nvPr/>
          </p:nvSpPr>
          <p:spPr>
            <a:xfrm>
              <a:off x="1679737" y="4734043"/>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Tâches d’avant match</a:t>
              </a:r>
              <a:endParaRPr/>
            </a:p>
          </p:txBody>
        </p:sp>
        <p:sp>
          <p:nvSpPr>
            <p:cNvPr id="237" name="Google Shape;237;p16"/>
            <p:cNvSpPr/>
            <p:nvPr/>
          </p:nvSpPr>
          <p:spPr>
            <a:xfrm>
              <a:off x="5352541" y="4734043"/>
              <a:ext cx="1511300" cy="792162"/>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b="0" i="0" u="none" strike="noStrike" cap="none">
                  <a:solidFill>
                    <a:schemeClr val="dk1"/>
                  </a:solidFill>
                  <a:latin typeface="Arial"/>
                  <a:ea typeface="Arial"/>
                  <a:cs typeface="Arial"/>
                  <a:sym typeface="Arial"/>
                </a:rPr>
                <a:t>Pr</a:t>
              </a:r>
              <a:r>
                <a:rPr lang="en-AU" sz="1800">
                  <a:solidFill>
                    <a:schemeClr val="dk1"/>
                  </a:solidFill>
                </a:rPr>
                <a:t>é</a:t>
              </a:r>
              <a:r>
                <a:rPr lang="en-AU" sz="1800" b="0" i="0" u="none" strike="noStrike" cap="none">
                  <a:solidFill>
                    <a:schemeClr val="dk1"/>
                  </a:solidFill>
                  <a:latin typeface="Arial"/>
                  <a:ea typeface="Arial"/>
                  <a:cs typeface="Arial"/>
                  <a:sym typeface="Arial"/>
                </a:rPr>
                <a:t>paration ad</a:t>
              </a:r>
              <a:r>
                <a:rPr lang="en-AU" sz="1800">
                  <a:solidFill>
                    <a:schemeClr val="dk1"/>
                  </a:solidFill>
                </a:rPr>
                <a:t>équate</a:t>
              </a:r>
              <a:endParaRPr/>
            </a:p>
          </p:txBody>
        </p:sp>
      </p:grpSp>
      <p:pic>
        <p:nvPicPr>
          <p:cNvPr id="238" name="Google Shape;238;p16"/>
          <p:cNvPicPr preferRelativeResize="0"/>
          <p:nvPr/>
        </p:nvPicPr>
        <p:blipFill rotWithShape="1">
          <a:blip r:embed="rId3">
            <a:alphaModFix/>
          </a:blip>
          <a:srcRect/>
          <a:stretch/>
        </p:blipFill>
        <p:spPr>
          <a:xfrm>
            <a:off x="3347864" y="2492896"/>
            <a:ext cx="1847850" cy="24669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Communauté des arbitres</a:t>
            </a:r>
            <a:endParaRPr/>
          </a:p>
        </p:txBody>
      </p:sp>
      <p:grpSp>
        <p:nvGrpSpPr>
          <p:cNvPr id="244" name="Google Shape;244;p17"/>
          <p:cNvGrpSpPr/>
          <p:nvPr/>
        </p:nvGrpSpPr>
        <p:grpSpPr>
          <a:xfrm>
            <a:off x="457200" y="1916825"/>
            <a:ext cx="7835965" cy="3050875"/>
            <a:chOff x="457200" y="1916825"/>
            <a:chExt cx="7835965" cy="3050875"/>
          </a:xfrm>
        </p:grpSpPr>
        <p:sp>
          <p:nvSpPr>
            <p:cNvPr id="245" name="Google Shape;245;p17"/>
            <p:cNvSpPr/>
            <p:nvPr/>
          </p:nvSpPr>
          <p:spPr>
            <a:xfrm>
              <a:off x="468326" y="1916825"/>
              <a:ext cx="1868400" cy="10659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Comportement professionnel</a:t>
              </a:r>
              <a:endParaRPr/>
            </a:p>
          </p:txBody>
        </p:sp>
        <p:sp>
          <p:nvSpPr>
            <p:cNvPr id="246" name="Google Shape;246;p17"/>
            <p:cNvSpPr/>
            <p:nvPr/>
          </p:nvSpPr>
          <p:spPr>
            <a:xfrm>
              <a:off x="6566065" y="1922849"/>
              <a:ext cx="1727100" cy="10794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Montrer l’exemple</a:t>
              </a:r>
              <a:endParaRPr/>
            </a:p>
          </p:txBody>
        </p:sp>
        <p:sp>
          <p:nvSpPr>
            <p:cNvPr id="247" name="Google Shape;247;p17"/>
            <p:cNvSpPr/>
            <p:nvPr/>
          </p:nvSpPr>
          <p:spPr>
            <a:xfrm>
              <a:off x="457200" y="3888300"/>
              <a:ext cx="1879500" cy="10794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Ne pas critiquer ouvertement un collègue arbitre</a:t>
              </a:r>
              <a:endParaRPr/>
            </a:p>
          </p:txBody>
        </p:sp>
        <p:sp>
          <p:nvSpPr>
            <p:cNvPr id="248" name="Google Shape;248;p17"/>
            <p:cNvSpPr/>
            <p:nvPr/>
          </p:nvSpPr>
          <p:spPr>
            <a:xfrm>
              <a:off x="6566065" y="3888293"/>
              <a:ext cx="1727100" cy="1079400"/>
            </a:xfrm>
            <a:prstGeom prst="rect">
              <a:avLst/>
            </a:prstGeom>
            <a:solidFill>
              <a:srgbClr val="92D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Etre Objectif</a:t>
              </a:r>
              <a:endParaRPr/>
            </a:p>
          </p:txBody>
        </p:sp>
      </p:grpSp>
      <p:pic>
        <p:nvPicPr>
          <p:cNvPr id="249" name="Google Shape;249;p17"/>
          <p:cNvPicPr preferRelativeResize="0"/>
          <p:nvPr/>
        </p:nvPicPr>
        <p:blipFill rotWithShape="1">
          <a:blip r:embed="rId3">
            <a:alphaModFix/>
          </a:blip>
          <a:srcRect/>
          <a:stretch/>
        </p:blipFill>
        <p:spPr>
          <a:xfrm>
            <a:off x="2987824" y="1430214"/>
            <a:ext cx="2927188" cy="43923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8"/>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2</a:t>
            </a:r>
            <a:br>
              <a:rPr lang="en-AU" sz="4410"/>
            </a:br>
            <a:br>
              <a:rPr lang="en-AU" sz="3600"/>
            </a:br>
            <a:r>
              <a:rPr lang="en-AU" sz="3600"/>
              <a:t>Tâches d’avant et d’après match</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Arriver tôt permet...</a:t>
            </a:r>
            <a:endParaRPr/>
          </a:p>
        </p:txBody>
      </p:sp>
      <p:sp>
        <p:nvSpPr>
          <p:cNvPr id="261" name="Google Shape;261;p19"/>
          <p:cNvSpPr txBox="1">
            <a:spLocks noGrp="1"/>
          </p:cNvSpPr>
          <p:nvPr>
            <p:ph type="body" idx="1"/>
          </p:nvPr>
        </p:nvSpPr>
        <p:spPr>
          <a:xfrm>
            <a:off x="3491880" y="1600200"/>
            <a:ext cx="5580112"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AU"/>
              <a:t>de s’échauffer</a:t>
            </a:r>
            <a:endParaRPr/>
          </a:p>
          <a:p>
            <a:pPr marL="342900" lvl="0" indent="-342900" algn="l" rtl="0">
              <a:spcBef>
                <a:spcPts val="640"/>
              </a:spcBef>
              <a:spcAft>
                <a:spcPts val="0"/>
              </a:spcAft>
              <a:buClr>
                <a:schemeClr val="dk1"/>
              </a:buClr>
              <a:buSzPts val="3200"/>
              <a:buChar char="•"/>
            </a:pPr>
            <a:r>
              <a:rPr lang="en-AU"/>
              <a:t>de vérifier le terrain</a:t>
            </a:r>
            <a:endParaRPr/>
          </a:p>
          <a:p>
            <a:pPr marL="342900" lvl="0" indent="-342900" algn="l" rtl="0">
              <a:spcBef>
                <a:spcPts val="640"/>
              </a:spcBef>
              <a:spcAft>
                <a:spcPts val="0"/>
              </a:spcAft>
              <a:buClr>
                <a:schemeClr val="dk1"/>
              </a:buClr>
              <a:buSzPts val="3200"/>
              <a:buChar char="•"/>
            </a:pPr>
            <a:r>
              <a:rPr lang="en-AU"/>
              <a:t>vérifier la tenue des joueurs</a:t>
            </a:r>
            <a:endParaRPr/>
          </a:p>
          <a:p>
            <a:pPr marL="342900" lvl="0" indent="-342900" algn="l" rtl="0">
              <a:spcBef>
                <a:spcPts val="640"/>
              </a:spcBef>
              <a:spcAft>
                <a:spcPts val="0"/>
              </a:spcAft>
              <a:buClr>
                <a:schemeClr val="dk1"/>
              </a:buClr>
              <a:buSzPts val="3200"/>
              <a:buChar char="•"/>
            </a:pPr>
            <a:r>
              <a:rPr lang="en-AU"/>
              <a:t>de discuter avec les capitaines</a:t>
            </a:r>
            <a:endParaRPr/>
          </a:p>
          <a:p>
            <a:pPr marL="342900" lvl="0" indent="-342900" algn="l" rtl="0">
              <a:spcBef>
                <a:spcPts val="640"/>
              </a:spcBef>
              <a:spcAft>
                <a:spcPts val="0"/>
              </a:spcAft>
              <a:buClr>
                <a:schemeClr val="dk1"/>
              </a:buClr>
              <a:buSzPts val="3200"/>
              <a:buChar char="•"/>
            </a:pPr>
            <a:r>
              <a:rPr lang="en-AU"/>
              <a:t>d’effectuer </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le Toss</a:t>
            </a:r>
            <a:endParaRPr/>
          </a:p>
          <a:p>
            <a:pPr marL="342900" lvl="0" indent="-342900" algn="l" rtl="0">
              <a:spcBef>
                <a:spcPts val="640"/>
              </a:spcBef>
              <a:spcAft>
                <a:spcPts val="0"/>
              </a:spcAft>
              <a:buClr>
                <a:schemeClr val="dk1"/>
              </a:buClr>
              <a:buSzPts val="3200"/>
              <a:buChar char="•"/>
            </a:pPr>
            <a:r>
              <a:rPr lang="en-AU"/>
              <a:t>d’échanger avec les arbitres du match</a:t>
            </a:r>
            <a:endParaRPr/>
          </a:p>
        </p:txBody>
      </p:sp>
      <p:pic>
        <p:nvPicPr>
          <p:cNvPr id="262" name="Google Shape;262;p19"/>
          <p:cNvPicPr preferRelativeResize="0"/>
          <p:nvPr/>
        </p:nvPicPr>
        <p:blipFill rotWithShape="1">
          <a:blip r:embed="rId3">
            <a:alphaModFix/>
          </a:blip>
          <a:srcRect/>
          <a:stretch/>
        </p:blipFill>
        <p:spPr>
          <a:xfrm>
            <a:off x="251520" y="1464777"/>
            <a:ext cx="3148849" cy="508518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Ne pas oublier...</a:t>
            </a:r>
            <a:endParaRPr/>
          </a:p>
        </p:txBody>
      </p:sp>
      <p:sp>
        <p:nvSpPr>
          <p:cNvPr id="269" name="Google Shape;269;p20"/>
          <p:cNvSpPr txBox="1">
            <a:spLocks noGrp="1"/>
          </p:cNvSpPr>
          <p:nvPr>
            <p:ph type="body" idx="1"/>
          </p:nvPr>
        </p:nvSpPr>
        <p:spPr>
          <a:xfrm>
            <a:off x="3563901" y="1600200"/>
            <a:ext cx="5483700" cy="45261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3200"/>
              <a:buChar char="•"/>
            </a:pPr>
            <a:r>
              <a:rPr lang="en-AU"/>
              <a:t>les copains : on arrive e</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nsemble</a:t>
            </a:r>
            <a:r>
              <a:rPr lang="en-AU"/>
              <a:t> !</a:t>
            </a:r>
            <a:endParaRPr/>
          </a:p>
          <a:p>
            <a:pPr marL="342900" lvl="0" indent="-342900" algn="l" rtl="0">
              <a:lnSpc>
                <a:spcPct val="90000"/>
              </a:lnSpc>
              <a:spcBef>
                <a:spcPts val="640"/>
              </a:spcBef>
              <a:spcAft>
                <a:spcPts val="0"/>
              </a:spcAft>
              <a:buClr>
                <a:schemeClr val="dk1"/>
              </a:buClr>
              <a:buSzPts val="3200"/>
              <a:buChar char="•"/>
            </a:pPr>
            <a:r>
              <a:rPr lang="en-AU"/>
              <a:t>la feuille de score</a:t>
            </a:r>
            <a:endParaRPr/>
          </a:p>
          <a:p>
            <a:pPr marL="342900" lvl="0" indent="-342900" algn="l" rtl="0">
              <a:lnSpc>
                <a:spcPct val="90000"/>
              </a:lnSpc>
              <a:spcBef>
                <a:spcPts val="640"/>
              </a:spcBef>
              <a:spcAft>
                <a:spcPts val="0"/>
              </a:spcAft>
              <a:buClr>
                <a:schemeClr val="dk1"/>
              </a:buClr>
              <a:buSzPts val="3200"/>
              <a:buChar char="•"/>
            </a:pPr>
            <a:r>
              <a:rPr lang="en-AU"/>
              <a:t>un stylo</a:t>
            </a:r>
            <a:endParaRPr/>
          </a:p>
          <a:p>
            <a:pPr marL="342900" lvl="0" indent="-342900" algn="l" rtl="0">
              <a:lnSpc>
                <a:spcPct val="90000"/>
              </a:lnSpc>
              <a:spcBef>
                <a:spcPts val="640"/>
              </a:spcBef>
              <a:spcAft>
                <a:spcPts val="0"/>
              </a:spcAft>
              <a:buClr>
                <a:schemeClr val="dk1"/>
              </a:buClr>
              <a:buSzPts val="3200"/>
              <a:buChar char="•"/>
            </a:pPr>
            <a:r>
              <a:rPr lang="en-AU"/>
              <a:t>un sifflet + un de rechange</a:t>
            </a:r>
            <a:endParaRPr/>
          </a:p>
          <a:p>
            <a:pPr marL="342900" lvl="0" indent="-342900" algn="l" rtl="0">
              <a:lnSpc>
                <a:spcPct val="90000"/>
              </a:lnSpc>
              <a:spcBef>
                <a:spcPts val="640"/>
              </a:spcBef>
              <a:spcAft>
                <a:spcPts val="0"/>
              </a:spcAft>
              <a:buClr>
                <a:schemeClr val="dk1"/>
              </a:buClr>
              <a:buSzPts val="3200"/>
              <a:buChar char="•"/>
            </a:pPr>
            <a:r>
              <a:rPr lang="en-AU"/>
              <a:t>gourdes/bouteilles x 2</a:t>
            </a:r>
            <a:endParaRPr/>
          </a:p>
          <a:p>
            <a:pPr marL="342900" lvl="0" indent="-342900" algn="l" rtl="0">
              <a:lnSpc>
                <a:spcPct val="90000"/>
              </a:lnSpc>
              <a:spcBef>
                <a:spcPts val="640"/>
              </a:spcBef>
              <a:spcAft>
                <a:spcPts val="0"/>
              </a:spcAft>
              <a:buClr>
                <a:schemeClr val="dk1"/>
              </a:buClr>
              <a:buSzPts val="3200"/>
              <a:buChar char="•"/>
            </a:pP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une tenue</a:t>
            </a:r>
            <a:r>
              <a:rPr lang="en-AU"/>
              <a:t> propre</a:t>
            </a:r>
            <a:endParaRPr/>
          </a:p>
          <a:p>
            <a:pPr marL="342900" lvl="0" indent="-342900" algn="l" rtl="0">
              <a:lnSpc>
                <a:spcPct val="90000"/>
              </a:lnSpc>
              <a:spcBef>
                <a:spcPts val="640"/>
              </a:spcBef>
              <a:spcAft>
                <a:spcPts val="0"/>
              </a:spcAft>
              <a:buClr>
                <a:schemeClr val="dk1"/>
              </a:buClr>
              <a:buSzPts val="3200"/>
              <a:buChar char="•"/>
            </a:pPr>
            <a:r>
              <a:rPr lang="en-AU"/>
              <a:t>de la crême solaire</a:t>
            </a:r>
            <a:endParaRPr/>
          </a:p>
          <a:p>
            <a:pPr marL="342900" lvl="0" indent="-342900" algn="l" rtl="0">
              <a:lnSpc>
                <a:spcPct val="90000"/>
              </a:lnSpc>
              <a:spcBef>
                <a:spcPts val="640"/>
              </a:spcBef>
              <a:spcAft>
                <a:spcPts val="0"/>
              </a:spcAft>
              <a:buClr>
                <a:schemeClr val="dk1"/>
              </a:buClr>
              <a:buSzPts val="3200"/>
              <a:buChar char="•"/>
            </a:pPr>
            <a:r>
              <a:rPr lang="en-AU"/>
              <a:t>son b</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adge</a:t>
            </a:r>
            <a:endParaRPr/>
          </a:p>
        </p:txBody>
      </p:sp>
      <p:pic>
        <p:nvPicPr>
          <p:cNvPr id="270" name="Google Shape;270;p20"/>
          <p:cNvPicPr preferRelativeResize="0"/>
          <p:nvPr/>
        </p:nvPicPr>
        <p:blipFill rotWithShape="1">
          <a:blip r:embed="rId3">
            <a:alphaModFix/>
          </a:blip>
          <a:srcRect/>
          <a:stretch/>
        </p:blipFill>
        <p:spPr>
          <a:xfrm>
            <a:off x="179512" y="2420888"/>
            <a:ext cx="3142762" cy="220605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Parler de...</a:t>
            </a:r>
            <a:endParaRPr/>
          </a:p>
        </p:txBody>
      </p:sp>
      <p:sp>
        <p:nvSpPr>
          <p:cNvPr id="276" name="Google Shape;276;p21"/>
          <p:cNvSpPr txBox="1">
            <a:spLocks noGrp="1"/>
          </p:cNvSpPr>
          <p:nvPr>
            <p:ph type="body" idx="1"/>
          </p:nvPr>
        </p:nvSpPr>
        <p:spPr>
          <a:xfrm>
            <a:off x="457200" y="1600200"/>
            <a:ext cx="483488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Les instructions aux capitaines</a:t>
            </a:r>
            <a:endParaRPr/>
          </a:p>
          <a:p>
            <a:pPr marL="342900" lvl="0" indent="-342900" algn="l" rtl="0">
              <a:spcBef>
                <a:spcPts val="560"/>
              </a:spcBef>
              <a:spcAft>
                <a:spcPts val="0"/>
              </a:spcAft>
              <a:buClr>
                <a:schemeClr val="dk1"/>
              </a:buClr>
              <a:buSzPts val="2800"/>
              <a:buChar char="•"/>
            </a:pPr>
            <a:r>
              <a:rPr lang="en-AU" sz="2800"/>
              <a:t>L</a:t>
            </a: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’état</a:t>
            </a:r>
            <a:r>
              <a:rPr lang="en-AU" sz="2800"/>
              <a:t> du terrain</a:t>
            </a:r>
            <a:endParaRPr/>
          </a:p>
          <a:p>
            <a:pPr marL="342900" lvl="0" indent="-342900" algn="l" rtl="0">
              <a:spcBef>
                <a:spcPts val="560"/>
              </a:spcBef>
              <a:spcAft>
                <a:spcPts val="0"/>
              </a:spcAft>
              <a:buClr>
                <a:schemeClr val="dk1"/>
              </a:buClr>
              <a:buSzPts val="2800"/>
              <a:buChar char="•"/>
            </a:pPr>
            <a:r>
              <a:rPr lang="en-AU" sz="2800"/>
              <a:t>Où mettre la feuille de score</a:t>
            </a:r>
            <a:endParaRPr/>
          </a:p>
          <a:p>
            <a:pPr marL="342900" lvl="0" indent="-342900" algn="l" rtl="0">
              <a:spcBef>
                <a:spcPts val="560"/>
              </a:spcBef>
              <a:spcAft>
                <a:spcPts val="0"/>
              </a:spcAft>
              <a:buClr>
                <a:schemeClr val="dk1"/>
              </a:buClr>
              <a:buSzPts val="2800"/>
              <a:buChar char="•"/>
            </a:pPr>
            <a:r>
              <a:rPr lang="en-AU" sz="2800"/>
              <a:t>L</a:t>
            </a: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a</a:t>
            </a:r>
            <a:r>
              <a:rPr lang="en-AU" sz="2800"/>
              <a:t> façon de faire les changements</a:t>
            </a:r>
            <a:endParaRPr/>
          </a:p>
          <a:p>
            <a:pPr marL="342900" lvl="0" indent="-342900" algn="l" rtl="0">
              <a:spcBef>
                <a:spcPts val="560"/>
              </a:spcBef>
              <a:spcAft>
                <a:spcPts val="0"/>
              </a:spcAft>
              <a:buClr>
                <a:schemeClr val="dk1"/>
              </a:buClr>
              <a:buSzPts val="2800"/>
              <a:buChar char="•"/>
            </a:pPr>
            <a:r>
              <a:rPr lang="en-AU" sz="2800"/>
              <a:t>Qui démarre le match</a:t>
            </a:r>
            <a:endParaRPr/>
          </a:p>
          <a:p>
            <a:pPr marL="342900" lvl="0" indent="-165100" algn="l" rtl="0">
              <a:spcBef>
                <a:spcPts val="560"/>
              </a:spcBef>
              <a:spcAft>
                <a:spcPts val="0"/>
              </a:spcAft>
              <a:buClr>
                <a:schemeClr val="dk1"/>
              </a:buClr>
              <a:buSzPts val="2800"/>
              <a:buNone/>
            </a:pPr>
            <a:endParaRPr sz="2800"/>
          </a:p>
        </p:txBody>
      </p:sp>
      <p:pic>
        <p:nvPicPr>
          <p:cNvPr id="277" name="Google Shape;277;p21"/>
          <p:cNvPicPr preferRelativeResize="0"/>
          <p:nvPr/>
        </p:nvPicPr>
        <p:blipFill rotWithShape="1">
          <a:blip r:embed="rId3">
            <a:alphaModFix/>
          </a:blip>
          <a:srcRect/>
          <a:stretch/>
        </p:blipFill>
        <p:spPr>
          <a:xfrm>
            <a:off x="4998848" y="1610207"/>
            <a:ext cx="3687952" cy="316835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Et après le match?</a:t>
            </a:r>
            <a:endParaRPr/>
          </a:p>
        </p:txBody>
      </p:sp>
      <p:sp>
        <p:nvSpPr>
          <p:cNvPr id="284" name="Google Shape;284;p22"/>
          <p:cNvSpPr txBox="1">
            <a:spLocks noGrp="1"/>
          </p:cNvSpPr>
          <p:nvPr>
            <p:ph type="body" idx="1"/>
          </p:nvPr>
        </p:nvSpPr>
        <p:spPr>
          <a:xfrm>
            <a:off x="3779899" y="1844825"/>
            <a:ext cx="5157600" cy="4281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AU"/>
              <a:t>La feuille de score</a:t>
            </a:r>
            <a:endParaRPr/>
          </a:p>
          <a:p>
            <a:pPr marL="742950" lvl="1" indent="-285750" algn="l" rtl="0">
              <a:spcBef>
                <a:spcPts val="560"/>
              </a:spcBef>
              <a:spcAft>
                <a:spcPts val="0"/>
              </a:spcAft>
              <a:buClr>
                <a:schemeClr val="dk1"/>
              </a:buClr>
              <a:buSzPts val="2800"/>
              <a:buChar char="–"/>
            </a:pPr>
            <a:r>
              <a:rPr lang="en-AU"/>
              <a:t>le score final est validé</a:t>
            </a:r>
            <a:endParaRPr/>
          </a:p>
          <a:p>
            <a:pPr marL="742950" lvl="1" indent="-285750" algn="l" rtl="0">
              <a:spcBef>
                <a:spcPts val="560"/>
              </a:spcBef>
              <a:spcAft>
                <a:spcPts val="0"/>
              </a:spcAft>
              <a:buClr>
                <a:schemeClr val="dk1"/>
              </a:buClr>
              <a:buSzPts val="2800"/>
              <a:buChar char="–"/>
            </a:pPr>
            <a:r>
              <a:rPr lang="en-AU"/>
              <a:t>signée par les 2 capitaines</a:t>
            </a:r>
            <a:endParaRPr/>
          </a:p>
          <a:p>
            <a:pPr marL="742950" lvl="1" indent="-285750" algn="l" rtl="0">
              <a:spcBef>
                <a:spcPts val="560"/>
              </a:spcBef>
              <a:spcAft>
                <a:spcPts val="0"/>
              </a:spcAft>
              <a:buClr>
                <a:schemeClr val="dk1"/>
              </a:buClr>
              <a:buSzPts val="2800"/>
              <a:buChar char="–"/>
            </a:pPr>
            <a:r>
              <a:rPr lang="en-AU"/>
              <a:t>signée par les arbitres</a:t>
            </a:r>
            <a:endParaRPr/>
          </a:p>
          <a:p>
            <a:pPr marL="342900" lvl="0" indent="-342900" algn="l" rtl="0">
              <a:spcBef>
                <a:spcPts val="640"/>
              </a:spcBef>
              <a:spcAft>
                <a:spcPts val="0"/>
              </a:spcAft>
              <a:buClr>
                <a:schemeClr val="dk1"/>
              </a:buClr>
              <a:buSzPts val="3200"/>
              <a:buChar char="•"/>
            </a:pPr>
            <a:r>
              <a:rPr lang="en-AU"/>
              <a:t>Le b</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allon</a:t>
            </a:r>
            <a:endParaRPr/>
          </a:p>
          <a:p>
            <a:pPr marL="342900" lvl="0" indent="-342900" algn="l" rtl="0">
              <a:spcBef>
                <a:spcPts val="640"/>
              </a:spcBef>
              <a:spcAft>
                <a:spcPts val="0"/>
              </a:spcAft>
              <a:buClr>
                <a:schemeClr val="dk1"/>
              </a:buClr>
              <a:buSzPts val="3200"/>
              <a:buChar char="•"/>
            </a:pPr>
            <a:r>
              <a:rPr lang="en-AU"/>
              <a:t>Le coaching</a:t>
            </a:r>
            <a:endParaRPr/>
          </a:p>
          <a:p>
            <a:pPr marL="0" lvl="0" indent="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p:txBody>
      </p:sp>
      <p:pic>
        <p:nvPicPr>
          <p:cNvPr id="285" name="Google Shape;285;p22"/>
          <p:cNvPicPr preferRelativeResize="0"/>
          <p:nvPr/>
        </p:nvPicPr>
        <p:blipFill rotWithShape="1">
          <a:blip r:embed="rId3">
            <a:alphaModFix/>
          </a:blip>
          <a:srcRect/>
          <a:stretch/>
        </p:blipFill>
        <p:spPr>
          <a:xfrm>
            <a:off x="208056" y="1772816"/>
            <a:ext cx="3427840" cy="469004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3"/>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3</a:t>
            </a:r>
            <a:br>
              <a:rPr lang="en-AU" sz="4410"/>
            </a:br>
            <a:br>
              <a:rPr lang="en-AU" sz="3600"/>
            </a:br>
            <a:r>
              <a:rPr lang="en-AU" sz="3600"/>
              <a:t>COMMUNICATION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grpSp>
        <p:nvGrpSpPr>
          <p:cNvPr id="295" name="Google Shape;295;p24"/>
          <p:cNvGrpSpPr/>
          <p:nvPr/>
        </p:nvGrpSpPr>
        <p:grpSpPr>
          <a:xfrm>
            <a:off x="539550" y="728700"/>
            <a:ext cx="8280922" cy="5400605"/>
            <a:chOff x="-2" y="304800"/>
            <a:chExt cx="9144002" cy="6324606"/>
          </a:xfrm>
        </p:grpSpPr>
        <p:sp>
          <p:nvSpPr>
            <p:cNvPr id="296" name="Google Shape;296;p24"/>
            <p:cNvSpPr/>
            <p:nvPr/>
          </p:nvSpPr>
          <p:spPr>
            <a:xfrm>
              <a:off x="-2" y="2209796"/>
              <a:ext cx="2285982" cy="1371600"/>
            </a:xfrm>
            <a:prstGeom prst="irregularSeal1">
              <a:avLst/>
            </a:prstGeom>
            <a:solidFill>
              <a:schemeClr val="dk1"/>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800" b="1">
                  <a:solidFill>
                    <a:schemeClr val="lt1"/>
                  </a:solidFill>
                  <a:latin typeface="Arial Rounded"/>
                  <a:ea typeface="Arial Rounded"/>
                  <a:cs typeface="Arial Rounded"/>
                  <a:sym typeface="Arial Rounded"/>
                </a:rPr>
                <a:t>Environnement </a:t>
              </a:r>
              <a:r>
                <a:rPr lang="en-AU" sz="1600" b="1">
                  <a:solidFill>
                    <a:schemeClr val="lt1"/>
                  </a:solidFill>
                  <a:latin typeface="Arial Rounded"/>
                  <a:ea typeface="Arial Rounded"/>
                  <a:cs typeface="Arial Rounded"/>
                  <a:sym typeface="Arial Rounded"/>
                </a:rPr>
                <a:t>social</a:t>
              </a:r>
              <a:endParaRPr sz="1200"/>
            </a:p>
          </p:txBody>
        </p:sp>
        <p:sp>
          <p:nvSpPr>
            <p:cNvPr id="297" name="Google Shape;297;p24"/>
            <p:cNvSpPr/>
            <p:nvPr/>
          </p:nvSpPr>
          <p:spPr>
            <a:xfrm>
              <a:off x="304800" y="1295400"/>
              <a:ext cx="2057400" cy="1447800"/>
            </a:xfrm>
            <a:prstGeom prst="irregularSeal1">
              <a:avLst/>
            </a:prstGeom>
            <a:solidFill>
              <a:srgbClr val="99FF99"/>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300" b="1">
                  <a:solidFill>
                    <a:schemeClr val="dk1"/>
                  </a:solidFill>
                  <a:latin typeface="Arial Rounded"/>
                  <a:ea typeface="Arial Rounded"/>
                  <a:cs typeface="Arial Rounded"/>
                  <a:sym typeface="Arial Rounded"/>
                </a:rPr>
                <a:t>Contexte</a:t>
              </a:r>
              <a:endParaRPr sz="1300"/>
            </a:p>
          </p:txBody>
        </p:sp>
        <p:sp>
          <p:nvSpPr>
            <p:cNvPr id="298" name="Google Shape;298;p24"/>
            <p:cNvSpPr/>
            <p:nvPr/>
          </p:nvSpPr>
          <p:spPr>
            <a:xfrm>
              <a:off x="2133600" y="3048000"/>
              <a:ext cx="2209800" cy="1828800"/>
            </a:xfrm>
            <a:prstGeom prst="irregularSeal1">
              <a:avLst/>
            </a:prstGeom>
            <a:gradFill>
              <a:gsLst>
                <a:gs pos="0">
                  <a:srgbClr val="A96F4E"/>
                </a:gs>
                <a:gs pos="100000">
                  <a:srgbClr val="F09E70"/>
                </a:gs>
              </a:gsLst>
              <a:path path="circle">
                <a:fillToRect l="50000" t="50000" r="50000" b="50000"/>
              </a:path>
              <a:tileRect/>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chemeClr val="lt1"/>
                  </a:solidFill>
                  <a:latin typeface="Arial Rounded"/>
                  <a:ea typeface="Arial Rounded"/>
                  <a:cs typeface="Arial Rounded"/>
                  <a:sym typeface="Arial Rounded"/>
                </a:rPr>
                <a:t>Préjugés</a:t>
              </a:r>
              <a:endParaRPr sz="2200" b="1" i="0" u="none" strike="noStrike" cap="none">
                <a:solidFill>
                  <a:schemeClr val="lt1"/>
                </a:solidFill>
                <a:latin typeface="Arial Rounded"/>
                <a:ea typeface="Arial Rounded"/>
                <a:cs typeface="Arial Rounded"/>
                <a:sym typeface="Arial Rounded"/>
              </a:endParaRPr>
            </a:p>
          </p:txBody>
        </p:sp>
        <p:sp>
          <p:nvSpPr>
            <p:cNvPr id="299" name="Google Shape;299;p24"/>
            <p:cNvSpPr/>
            <p:nvPr/>
          </p:nvSpPr>
          <p:spPr>
            <a:xfrm>
              <a:off x="3429000" y="914400"/>
              <a:ext cx="2895600" cy="2209800"/>
            </a:xfrm>
            <a:prstGeom prst="irregularSeal1">
              <a:avLst/>
            </a:prstGeom>
            <a:solidFill>
              <a:srgbClr val="00FFFF"/>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b="1">
                  <a:solidFill>
                    <a:schemeClr val="dk1"/>
                  </a:solidFill>
                  <a:latin typeface="Arial Rounded"/>
                  <a:ea typeface="Arial Rounded"/>
                  <a:cs typeface="Arial Rounded"/>
                  <a:sym typeface="Arial Rounded"/>
                </a:rPr>
                <a:t>Expériences</a:t>
              </a:r>
              <a:r>
                <a:rPr lang="en-AU" sz="1600" b="1">
                  <a:solidFill>
                    <a:schemeClr val="dk1"/>
                  </a:solidFill>
                  <a:latin typeface="Arial Rounded"/>
                  <a:ea typeface="Arial Rounded"/>
                  <a:cs typeface="Arial Rounded"/>
                  <a:sym typeface="Arial Rounded"/>
                </a:rPr>
                <a:t> passées</a:t>
              </a:r>
              <a:endParaRPr sz="1200"/>
            </a:p>
          </p:txBody>
        </p:sp>
        <p:sp>
          <p:nvSpPr>
            <p:cNvPr id="300" name="Google Shape;300;p24"/>
            <p:cNvSpPr/>
            <p:nvPr/>
          </p:nvSpPr>
          <p:spPr>
            <a:xfrm>
              <a:off x="1752600" y="1981200"/>
              <a:ext cx="2514618" cy="1447794"/>
            </a:xfrm>
            <a:prstGeom prst="irregularSeal1">
              <a:avLst/>
            </a:prstGeom>
            <a:solidFill>
              <a:srgbClr val="FF3300"/>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FFFF00"/>
                  </a:solidFill>
                  <a:latin typeface="Arial Rounded"/>
                  <a:ea typeface="Arial Rounded"/>
                  <a:cs typeface="Arial Rounded"/>
                  <a:sym typeface="Arial Rounded"/>
                </a:rPr>
                <a:t>Etat </a:t>
              </a:r>
              <a:r>
                <a:rPr lang="en-AU" sz="1300" b="1">
                  <a:solidFill>
                    <a:srgbClr val="FFFF00"/>
                  </a:solidFill>
                  <a:latin typeface="Arial Rounded"/>
                  <a:ea typeface="Arial Rounded"/>
                  <a:cs typeface="Arial Rounded"/>
                  <a:sym typeface="Arial Rounded"/>
                </a:rPr>
                <a:t>émotionne</a:t>
              </a:r>
              <a:r>
                <a:rPr lang="en-AU" sz="1600" b="1">
                  <a:solidFill>
                    <a:srgbClr val="FFFF00"/>
                  </a:solidFill>
                  <a:latin typeface="Arial Rounded"/>
                  <a:ea typeface="Arial Rounded"/>
                  <a:cs typeface="Arial Rounded"/>
                  <a:sym typeface="Arial Rounded"/>
                </a:rPr>
                <a:t>l</a:t>
              </a:r>
              <a:endParaRPr sz="1200"/>
            </a:p>
          </p:txBody>
        </p:sp>
        <p:sp>
          <p:nvSpPr>
            <p:cNvPr id="301" name="Google Shape;301;p24"/>
            <p:cNvSpPr/>
            <p:nvPr/>
          </p:nvSpPr>
          <p:spPr>
            <a:xfrm>
              <a:off x="0" y="304800"/>
              <a:ext cx="1981206" cy="1295406"/>
            </a:xfrm>
            <a:prstGeom prst="irregularSeal1">
              <a:avLst/>
            </a:prstGeom>
            <a:solidFill>
              <a:schemeClr val="hlink"/>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b="1">
                  <a:solidFill>
                    <a:schemeClr val="accent2"/>
                  </a:solidFill>
                  <a:latin typeface="Arial Rounded"/>
                  <a:ea typeface="Arial Rounded"/>
                  <a:cs typeface="Arial Rounded"/>
                  <a:sym typeface="Arial Rounded"/>
                </a:rPr>
                <a:t>Etat mental</a:t>
              </a:r>
              <a:endParaRPr/>
            </a:p>
          </p:txBody>
        </p:sp>
        <p:sp>
          <p:nvSpPr>
            <p:cNvPr id="302" name="Google Shape;302;p24"/>
            <p:cNvSpPr/>
            <p:nvPr/>
          </p:nvSpPr>
          <p:spPr>
            <a:xfrm>
              <a:off x="3429000" y="2590800"/>
              <a:ext cx="2285982" cy="1600182"/>
            </a:xfrm>
            <a:prstGeom prst="irregularSeal1">
              <a:avLst/>
            </a:prstGeom>
            <a:solidFill>
              <a:srgbClr val="FFFF00"/>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200" b="1">
                  <a:solidFill>
                    <a:schemeClr val="accent2"/>
                  </a:solidFill>
                  <a:latin typeface="Arial Rounded"/>
                  <a:ea typeface="Arial Rounded"/>
                  <a:cs typeface="Arial Rounded"/>
                  <a:sym typeface="Arial Rounded"/>
                </a:rPr>
                <a:t>Nationalité,</a:t>
              </a:r>
              <a:br>
                <a:rPr lang="en-AU" sz="1600" b="1" i="0" u="none" strike="noStrike" cap="none">
                  <a:solidFill>
                    <a:schemeClr val="accent2"/>
                  </a:solidFill>
                  <a:latin typeface="Arial Rounded"/>
                  <a:ea typeface="Arial Rounded"/>
                  <a:cs typeface="Arial Rounded"/>
                  <a:sym typeface="Arial Rounded"/>
                </a:rPr>
              </a:br>
              <a:r>
                <a:rPr lang="en-AU" sz="1600" b="1" i="0" u="none" strike="noStrike" cap="none">
                  <a:solidFill>
                    <a:schemeClr val="accent2"/>
                  </a:solidFill>
                  <a:latin typeface="Arial Rounded"/>
                  <a:ea typeface="Arial Rounded"/>
                  <a:cs typeface="Arial Rounded"/>
                  <a:sym typeface="Arial Rounded"/>
                </a:rPr>
                <a:t>accent</a:t>
              </a:r>
              <a:endParaRPr sz="1200"/>
            </a:p>
          </p:txBody>
        </p:sp>
        <p:sp>
          <p:nvSpPr>
            <p:cNvPr id="303" name="Google Shape;303;p24"/>
            <p:cNvSpPr/>
            <p:nvPr/>
          </p:nvSpPr>
          <p:spPr>
            <a:xfrm>
              <a:off x="4267200" y="3733800"/>
              <a:ext cx="2209800" cy="1600200"/>
            </a:xfrm>
            <a:prstGeom prst="irregularSeal1">
              <a:avLst/>
            </a:prstGeom>
            <a:gradFill>
              <a:gsLst>
                <a:gs pos="0">
                  <a:srgbClr val="FFFF00"/>
                </a:gs>
                <a:gs pos="100000">
                  <a:schemeClr val="accent2"/>
                </a:gs>
              </a:gsLst>
              <a:path path="circle">
                <a:fillToRect r="100000" b="100000"/>
              </a:path>
              <a:tileRect l="-100000" t="-100000"/>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003300"/>
                  </a:solidFill>
                  <a:latin typeface="Arial Rounded"/>
                  <a:ea typeface="Arial Rounded"/>
                  <a:cs typeface="Arial Rounded"/>
                  <a:sym typeface="Arial Rounded"/>
                </a:rPr>
                <a:t>Estime de soi</a:t>
              </a:r>
              <a:endParaRPr sz="1200"/>
            </a:p>
          </p:txBody>
        </p:sp>
        <p:sp>
          <p:nvSpPr>
            <p:cNvPr id="304" name="Google Shape;304;p24"/>
            <p:cNvSpPr/>
            <p:nvPr/>
          </p:nvSpPr>
          <p:spPr>
            <a:xfrm>
              <a:off x="5105400" y="4953000"/>
              <a:ext cx="2667000" cy="1600200"/>
            </a:xfrm>
            <a:prstGeom prst="irregularSeal1">
              <a:avLst/>
            </a:prstGeom>
            <a:gradFill>
              <a:gsLst>
                <a:gs pos="0">
                  <a:srgbClr val="FF0000"/>
                </a:gs>
                <a:gs pos="50000">
                  <a:srgbClr val="FF99FF"/>
                </a:gs>
                <a:gs pos="100000">
                  <a:srgbClr val="FF0000"/>
                </a:gs>
              </a:gsLst>
              <a:lin ang="5400000" scaled="0"/>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chemeClr val="accent2"/>
                  </a:solidFill>
                  <a:latin typeface="Arial Rounded"/>
                  <a:ea typeface="Arial Rounded"/>
                  <a:cs typeface="Arial Rounded"/>
                  <a:sym typeface="Arial Rounded"/>
                </a:rPr>
                <a:t>Niveau des joueurs</a:t>
              </a:r>
              <a:endParaRPr sz="1200"/>
            </a:p>
          </p:txBody>
        </p:sp>
        <p:sp>
          <p:nvSpPr>
            <p:cNvPr id="305" name="Google Shape;305;p24"/>
            <p:cNvSpPr/>
            <p:nvPr/>
          </p:nvSpPr>
          <p:spPr>
            <a:xfrm>
              <a:off x="4876848" y="1981198"/>
              <a:ext cx="2667006" cy="1676376"/>
            </a:xfrm>
            <a:prstGeom prst="irregularSeal1">
              <a:avLst/>
            </a:prstGeom>
            <a:gradFill>
              <a:gsLst>
                <a:gs pos="0">
                  <a:srgbClr val="F09E70"/>
                </a:gs>
                <a:gs pos="100000">
                  <a:srgbClr val="A96F4E"/>
                </a:gs>
              </a:gsLst>
              <a:path path="circle">
                <a:fillToRect l="50000" t="50000" r="50000" b="50000"/>
              </a:path>
              <a:tileRect/>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FFFF00"/>
                  </a:solidFill>
                  <a:latin typeface="Arial Rounded"/>
                  <a:ea typeface="Arial Rounded"/>
                  <a:cs typeface="Arial Rounded"/>
                  <a:sym typeface="Arial Rounded"/>
                </a:rPr>
                <a:t>Préjugés, croyances</a:t>
              </a:r>
              <a:endParaRPr sz="1600"/>
            </a:p>
          </p:txBody>
        </p:sp>
        <p:sp>
          <p:nvSpPr>
            <p:cNvPr id="306" name="Google Shape;306;p24"/>
            <p:cNvSpPr/>
            <p:nvPr/>
          </p:nvSpPr>
          <p:spPr>
            <a:xfrm>
              <a:off x="6781800" y="4191000"/>
              <a:ext cx="2133600" cy="1524000"/>
            </a:xfrm>
            <a:prstGeom prst="irregularSeal1">
              <a:avLst/>
            </a:prstGeom>
            <a:gradFill>
              <a:gsLst>
                <a:gs pos="0">
                  <a:srgbClr val="FFFFFF"/>
                </a:gs>
                <a:gs pos="50000">
                  <a:schemeClr val="dk2"/>
                </a:gs>
                <a:gs pos="100000">
                  <a:srgbClr val="FFFFFF"/>
                </a:gs>
              </a:gsLst>
              <a:lin ang="5400000" scaled="0"/>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00FFFF"/>
                  </a:solidFill>
                  <a:latin typeface="Arial Rounded"/>
                  <a:ea typeface="Arial Rounded"/>
                  <a:cs typeface="Arial Rounded"/>
                  <a:sym typeface="Arial Rounded"/>
                </a:rPr>
                <a:t>Attentes</a:t>
              </a:r>
              <a:endParaRPr sz="1200"/>
            </a:p>
          </p:txBody>
        </p:sp>
        <p:sp>
          <p:nvSpPr>
            <p:cNvPr id="307" name="Google Shape;307;p24"/>
            <p:cNvSpPr/>
            <p:nvPr/>
          </p:nvSpPr>
          <p:spPr>
            <a:xfrm>
              <a:off x="457200" y="3048000"/>
              <a:ext cx="2133600" cy="1676400"/>
            </a:xfrm>
            <a:prstGeom prst="irregularSeal1">
              <a:avLst/>
            </a:prstGeom>
            <a:solidFill>
              <a:srgbClr val="F9A713"/>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660066"/>
                  </a:solidFill>
                  <a:latin typeface="Arial Rounded"/>
                  <a:ea typeface="Arial Rounded"/>
                  <a:cs typeface="Arial Rounded"/>
                  <a:sym typeface="Arial Rounded"/>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Concept de soi</a:t>
              </a:r>
              <a:endParaRPr sz="1200"/>
            </a:p>
          </p:txBody>
        </p:sp>
        <p:sp>
          <p:nvSpPr>
            <p:cNvPr id="308" name="Google Shape;308;p24"/>
            <p:cNvSpPr/>
            <p:nvPr/>
          </p:nvSpPr>
          <p:spPr>
            <a:xfrm>
              <a:off x="1676400" y="914400"/>
              <a:ext cx="2057400" cy="1447800"/>
            </a:xfrm>
            <a:prstGeom prst="irregularSeal1">
              <a:avLst/>
            </a:prstGeom>
            <a:gradFill>
              <a:gsLst>
                <a:gs pos="0">
                  <a:srgbClr val="21FF3B"/>
                </a:gs>
                <a:gs pos="100000">
                  <a:srgbClr val="FFFF00"/>
                </a:gs>
              </a:gsLst>
              <a:path path="circle">
                <a:fillToRect l="50000" t="50000" r="50000" b="50000"/>
              </a:path>
              <a:tileRect/>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200" b="1">
                  <a:solidFill>
                    <a:srgbClr val="FF0000"/>
                  </a:solidFill>
                  <a:latin typeface="Arial Rounded"/>
                  <a:ea typeface="Arial Rounded"/>
                  <a:cs typeface="Arial Rounded"/>
                  <a:sym typeface="Arial Rounded"/>
                </a:rPr>
                <a:t>Sentiments</a:t>
              </a:r>
              <a:endParaRPr sz="1200"/>
            </a:p>
          </p:txBody>
        </p:sp>
        <p:sp>
          <p:nvSpPr>
            <p:cNvPr id="309" name="Google Shape;309;p24"/>
            <p:cNvSpPr/>
            <p:nvPr/>
          </p:nvSpPr>
          <p:spPr>
            <a:xfrm>
              <a:off x="2362200" y="5334000"/>
              <a:ext cx="3047976" cy="1295406"/>
            </a:xfrm>
            <a:prstGeom prst="irregularSeal1">
              <a:avLst/>
            </a:prstGeom>
            <a:solidFill>
              <a:srgbClr val="CC66FF"/>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00FFFF"/>
                  </a:solidFill>
                  <a:latin typeface="Arial Rounded"/>
                  <a:ea typeface="Arial Rounded"/>
                  <a:cs typeface="Arial Rounded"/>
                  <a:sym typeface="Arial Rounded"/>
                </a:rPr>
                <a:t>Intensité du match</a:t>
              </a:r>
              <a:endParaRPr sz="1200"/>
            </a:p>
          </p:txBody>
        </p:sp>
        <p:sp>
          <p:nvSpPr>
            <p:cNvPr id="310" name="Google Shape;310;p24"/>
            <p:cNvSpPr/>
            <p:nvPr/>
          </p:nvSpPr>
          <p:spPr>
            <a:xfrm>
              <a:off x="1371600" y="4191000"/>
              <a:ext cx="2895600" cy="1524000"/>
            </a:xfrm>
            <a:prstGeom prst="irregularSeal1">
              <a:avLst/>
            </a:prstGeom>
            <a:solidFill>
              <a:schemeClr val="lt1"/>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rgbClr val="660066"/>
                  </a:solidFill>
                  <a:latin typeface="Arial Rounded"/>
                  <a:ea typeface="Arial Rounded"/>
                  <a:cs typeface="Arial Rounded"/>
                  <a:sym typeface="Arial Rounded"/>
                </a:rPr>
                <a:t>Niveau de jeu du copain</a:t>
              </a:r>
              <a:endParaRPr sz="1200"/>
            </a:p>
          </p:txBody>
        </p:sp>
        <p:sp>
          <p:nvSpPr>
            <p:cNvPr id="311" name="Google Shape;311;p24"/>
            <p:cNvSpPr/>
            <p:nvPr/>
          </p:nvSpPr>
          <p:spPr>
            <a:xfrm>
              <a:off x="0" y="4724400"/>
              <a:ext cx="1905012" cy="1600182"/>
            </a:xfrm>
            <a:prstGeom prst="irregularSeal1">
              <a:avLst/>
            </a:prstGeom>
            <a:solidFill>
              <a:srgbClr val="660066"/>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b="1">
                  <a:solidFill>
                    <a:schemeClr val="lt1"/>
                  </a:solidFill>
                  <a:latin typeface="Arial Rounded"/>
                  <a:ea typeface="Arial Rounded"/>
                  <a:cs typeface="Arial Rounded"/>
                  <a:sym typeface="Arial Rounded"/>
                </a:rPr>
                <a:t>Niveau </a:t>
              </a:r>
              <a:r>
                <a:rPr lang="en-AU" sz="1200" b="1">
                  <a:solidFill>
                    <a:schemeClr val="lt1"/>
                  </a:solidFill>
                  <a:latin typeface="Arial Rounded"/>
                  <a:ea typeface="Arial Rounded"/>
                  <a:cs typeface="Arial Rounded"/>
                  <a:sym typeface="Arial Rounded"/>
                </a:rPr>
                <a:t>physique</a:t>
              </a:r>
              <a:endParaRPr sz="1200"/>
            </a:p>
          </p:txBody>
        </p:sp>
        <p:sp>
          <p:nvSpPr>
            <p:cNvPr id="312" name="Google Shape;312;p24"/>
            <p:cNvSpPr/>
            <p:nvPr/>
          </p:nvSpPr>
          <p:spPr>
            <a:xfrm>
              <a:off x="6477000" y="1066800"/>
              <a:ext cx="2667000" cy="1905000"/>
            </a:xfrm>
            <a:prstGeom prst="irregularSeal1">
              <a:avLst/>
            </a:prstGeom>
            <a:solidFill>
              <a:schemeClr val="hlink"/>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600" b="1">
                  <a:solidFill>
                    <a:schemeClr val="accent2"/>
                  </a:solidFill>
                  <a:latin typeface="Arial Rounded"/>
                  <a:ea typeface="Arial Rounded"/>
                  <a:cs typeface="Arial Rounded"/>
                  <a:sym typeface="Arial Rounded"/>
                </a:rPr>
                <a:t>A</a:t>
              </a:r>
              <a:r>
                <a:rPr lang="en-AU" sz="1600" b="1" i="0" u="none" strike="noStrike" cap="none">
                  <a:solidFill>
                    <a:schemeClr val="accent2"/>
                  </a:solidFill>
                  <a:latin typeface="Arial Rounded"/>
                  <a:ea typeface="Arial Rounded"/>
                  <a:cs typeface="Arial Rounded"/>
                  <a:sym typeface="Arial Rounded"/>
                </a:rPr>
                <a:t>ttitudes &amp; valeurs</a:t>
              </a:r>
              <a:endParaRPr sz="1200"/>
            </a:p>
          </p:txBody>
        </p:sp>
        <p:sp>
          <p:nvSpPr>
            <p:cNvPr id="313" name="Google Shape;313;p24"/>
            <p:cNvSpPr/>
            <p:nvPr/>
          </p:nvSpPr>
          <p:spPr>
            <a:xfrm>
              <a:off x="6096000" y="2971800"/>
              <a:ext cx="2743200" cy="1371600"/>
            </a:xfrm>
            <a:prstGeom prst="irregularSeal1">
              <a:avLst/>
            </a:prstGeom>
            <a:gradFill>
              <a:gsLst>
                <a:gs pos="0">
                  <a:srgbClr val="CC66FF"/>
                </a:gs>
                <a:gs pos="100000">
                  <a:srgbClr val="00FFFF"/>
                </a:gs>
              </a:gsLst>
              <a:lin ang="5400000" scaled="0"/>
            </a:gra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000" b="1">
                  <a:solidFill>
                    <a:srgbClr val="990000"/>
                  </a:solidFill>
                  <a:latin typeface="Arial Rounded"/>
                  <a:ea typeface="Arial Rounded"/>
                  <a:cs typeface="Arial Rounded"/>
                  <a:sym typeface="Arial Rounded"/>
                </a:rPr>
                <a:t>Environnement </a:t>
              </a:r>
              <a:r>
                <a:rPr lang="en-AU" sz="1600" b="1">
                  <a:solidFill>
                    <a:srgbClr val="990000"/>
                  </a:solidFill>
                  <a:latin typeface="Arial Rounded"/>
                  <a:ea typeface="Arial Rounded"/>
                  <a:cs typeface="Arial Rounded"/>
                  <a:sym typeface="Arial Rounded"/>
                </a:rPr>
                <a:t>physique</a:t>
              </a:r>
              <a:endParaRPr sz="1200"/>
            </a:p>
          </p:txBody>
        </p:sp>
        <p:sp>
          <p:nvSpPr>
            <p:cNvPr id="314" name="Google Shape;314;p24"/>
            <p:cNvSpPr/>
            <p:nvPr/>
          </p:nvSpPr>
          <p:spPr>
            <a:xfrm>
              <a:off x="3962400" y="533400"/>
              <a:ext cx="1371600" cy="990600"/>
            </a:xfrm>
            <a:prstGeom prst="irregularSeal1">
              <a:avLst/>
            </a:prstGeom>
            <a:solidFill>
              <a:schemeClr val="accent2"/>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100" b="1">
                  <a:solidFill>
                    <a:schemeClr val="lt1"/>
                  </a:solidFill>
                  <a:latin typeface="Arial Rounded"/>
                  <a:ea typeface="Arial Rounded"/>
                  <a:cs typeface="Arial Rounded"/>
                  <a:sym typeface="Arial Rounded"/>
                </a:rPr>
                <a:t>S</a:t>
              </a:r>
              <a:r>
                <a:rPr lang="en-AU" sz="1100" b="1" i="0" u="none" strike="noStrike" cap="none">
                  <a:solidFill>
                    <a:schemeClr val="lt1"/>
                  </a:solidFill>
                  <a:latin typeface="Arial Rounded"/>
                  <a:ea typeface="Arial Rounded"/>
                  <a:cs typeface="Arial Rounded"/>
                  <a:sym typeface="Arial Rounded"/>
                </a:rPr>
                <a:t>tatu</a:t>
              </a:r>
              <a:r>
                <a:rPr lang="en-AU" sz="1100" b="1">
                  <a:solidFill>
                    <a:schemeClr val="lt1"/>
                  </a:solidFill>
                  <a:latin typeface="Arial Rounded"/>
                  <a:ea typeface="Arial Rounded"/>
                  <a:cs typeface="Arial Rounded"/>
                  <a:sym typeface="Arial Rounded"/>
                </a:rPr>
                <a:t>t</a:t>
              </a:r>
              <a:endParaRPr sz="1100"/>
            </a:p>
          </p:txBody>
        </p:sp>
        <p:sp>
          <p:nvSpPr>
            <p:cNvPr id="315" name="Google Shape;315;p24"/>
            <p:cNvSpPr/>
            <p:nvPr/>
          </p:nvSpPr>
          <p:spPr>
            <a:xfrm>
              <a:off x="5334000" y="609600"/>
              <a:ext cx="1828800" cy="1371600"/>
            </a:xfrm>
            <a:prstGeom prst="irregularSeal1">
              <a:avLst/>
            </a:prstGeom>
            <a:solidFill>
              <a:schemeClr val="lt1"/>
            </a:solidFill>
            <a:ln w="9525" cap="flat" cmpd="sng">
              <a:solidFill>
                <a:schemeClr val="dk1"/>
              </a:solidFill>
              <a:prstDash val="solid"/>
              <a:miter lim="800000"/>
              <a:headEnd type="none" w="sm" len="sm"/>
              <a:tailEnd type="none" w="sm" len="sm"/>
            </a:ln>
          </p:spPr>
          <p:txBody>
            <a:bodyPr spcFirstLastPara="1" wrap="square" lIns="0" tIns="45700" rIns="0" bIns="45700" anchor="ctr" anchorCtr="0">
              <a:noAutofit/>
            </a:bodyPr>
            <a:lstStyle/>
            <a:p>
              <a:pPr marL="0" marR="0" lvl="0" indent="0" algn="ctr" rtl="0">
                <a:spcBef>
                  <a:spcPts val="0"/>
                </a:spcBef>
                <a:spcAft>
                  <a:spcPts val="0"/>
                </a:spcAft>
                <a:buNone/>
              </a:pPr>
              <a:r>
                <a:rPr lang="en-AU" sz="1100" b="1">
                  <a:solidFill>
                    <a:schemeClr val="accent2"/>
                  </a:solidFill>
                  <a:latin typeface="Arial Rounded"/>
                  <a:ea typeface="Arial Rounded"/>
                  <a:cs typeface="Arial Rounded"/>
                  <a:sym typeface="Arial Rounded"/>
                </a:rPr>
                <a:t>P</a:t>
              </a:r>
              <a:r>
                <a:rPr lang="en-AU" sz="1100" b="1" i="0" u="none" strike="noStrike" cap="none">
                  <a:solidFill>
                    <a:schemeClr val="accent2"/>
                  </a:solidFill>
                  <a:latin typeface="Arial Rounded"/>
                  <a:ea typeface="Arial Rounded"/>
                  <a:cs typeface="Arial Rounded"/>
                  <a:sym typeface="Arial Rounded"/>
                </a:rPr>
                <a:t>ersonnalit</a:t>
              </a:r>
              <a:r>
                <a:rPr lang="en-AU" sz="1100" b="1">
                  <a:solidFill>
                    <a:schemeClr val="accent2"/>
                  </a:solidFill>
                  <a:latin typeface="Arial Rounded"/>
                  <a:ea typeface="Arial Rounded"/>
                  <a:cs typeface="Arial Rounded"/>
                  <a:sym typeface="Arial Rounded"/>
                </a:rPr>
                <a:t>é</a:t>
              </a:r>
              <a:endParaRPr sz="110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Communication</a:t>
            </a:r>
            <a:endParaRPr/>
          </a:p>
        </p:txBody>
      </p:sp>
      <p:sp>
        <p:nvSpPr>
          <p:cNvPr id="322" name="Google Shape;322;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154940" algn="l" rtl="0">
              <a:lnSpc>
                <a:spcPct val="80000"/>
              </a:lnSpc>
              <a:spcBef>
                <a:spcPts val="0"/>
              </a:spcBef>
              <a:spcAft>
                <a:spcPts val="0"/>
              </a:spcAft>
              <a:buClr>
                <a:schemeClr val="dk1"/>
              </a:buClr>
              <a:buSzPts val="2960"/>
              <a:buNone/>
            </a:pPr>
            <a:endParaRPr sz="2960"/>
          </a:p>
          <a:p>
            <a:pPr marL="0" lvl="0" indent="0" algn="l" rtl="0">
              <a:lnSpc>
                <a:spcPct val="80000"/>
              </a:lnSpc>
              <a:spcBef>
                <a:spcPts val="592"/>
              </a:spcBef>
              <a:spcAft>
                <a:spcPts val="0"/>
              </a:spcAft>
              <a:buClr>
                <a:schemeClr val="dk1"/>
              </a:buClr>
              <a:buSzPts val="2960"/>
              <a:buNone/>
            </a:pPr>
            <a:endParaRPr sz="2960"/>
          </a:p>
          <a:p>
            <a:pPr marL="0" lvl="0" indent="0" algn="l" rtl="0">
              <a:lnSpc>
                <a:spcPct val="80000"/>
              </a:lnSpc>
              <a:spcBef>
                <a:spcPts val="592"/>
              </a:spcBef>
              <a:spcAft>
                <a:spcPts val="0"/>
              </a:spcAft>
              <a:buClr>
                <a:schemeClr val="dk1"/>
              </a:buClr>
              <a:buSzPts val="2960"/>
              <a:buNone/>
            </a:pPr>
            <a:r>
              <a:rPr lang="en-AU" sz="2960"/>
              <a:t>Les bonnes communications sont :</a:t>
            </a:r>
            <a:endParaRPr/>
          </a:p>
          <a:p>
            <a:pPr marL="342900" lvl="0" indent="-342900" algn="l" rtl="0">
              <a:lnSpc>
                <a:spcPct val="80000"/>
              </a:lnSpc>
              <a:spcBef>
                <a:spcPts val="592"/>
              </a:spcBef>
              <a:spcAft>
                <a:spcPts val="0"/>
              </a:spcAft>
              <a:buClr>
                <a:schemeClr val="dk1"/>
              </a:buClr>
              <a:buSzPts val="2960"/>
              <a:buChar char="•"/>
            </a:pPr>
            <a:r>
              <a:rPr lang="en-AU" sz="2960"/>
              <a:t>Claires et Concises</a:t>
            </a:r>
            <a:endParaRPr/>
          </a:p>
          <a:p>
            <a:pPr marL="342900" lvl="0" indent="-342900" algn="l" rtl="0">
              <a:lnSpc>
                <a:spcPct val="80000"/>
              </a:lnSpc>
              <a:spcBef>
                <a:spcPts val="592"/>
              </a:spcBef>
              <a:spcAft>
                <a:spcPts val="0"/>
              </a:spcAft>
              <a:buClr>
                <a:schemeClr val="dk1"/>
              </a:buClr>
              <a:buSzPts val="2960"/>
              <a:buChar char="•"/>
            </a:pPr>
            <a:r>
              <a:rPr lang="en-AU" sz="2960"/>
              <a:t>Peuvent (doivent) être comprises</a:t>
            </a:r>
            <a:endParaRPr/>
          </a:p>
          <a:p>
            <a:pPr marL="342900" lvl="0" indent="-342900" algn="l" rtl="0">
              <a:lnSpc>
                <a:spcPct val="80000"/>
              </a:lnSpc>
              <a:spcBef>
                <a:spcPts val="592"/>
              </a:spcBef>
              <a:spcAft>
                <a:spcPts val="0"/>
              </a:spcAft>
              <a:buClr>
                <a:schemeClr val="dk1"/>
              </a:buClr>
              <a:buSzPts val="2960"/>
              <a:buChar char="•"/>
            </a:pPr>
            <a:r>
              <a:rPr lang="en-AU" sz="2960"/>
              <a:t>Ont du sens</a:t>
            </a:r>
            <a:endParaRPr/>
          </a:p>
          <a:p>
            <a:pPr marL="342900" lvl="0" indent="-342900" algn="l" rtl="0">
              <a:lnSpc>
                <a:spcPct val="80000"/>
              </a:lnSpc>
              <a:spcBef>
                <a:spcPts val="592"/>
              </a:spcBef>
              <a:spcAft>
                <a:spcPts val="0"/>
              </a:spcAft>
              <a:buClr>
                <a:schemeClr val="dk1"/>
              </a:buClr>
              <a:buSzPts val="2960"/>
              <a:buChar char="•"/>
            </a:pPr>
            <a:r>
              <a:rPr lang="en-AU" sz="2960"/>
              <a:t>Exploitables</a:t>
            </a:r>
            <a:endParaRPr/>
          </a:p>
          <a:p>
            <a:pPr marL="342900" lvl="0" indent="-342900" algn="l" rtl="0">
              <a:lnSpc>
                <a:spcPct val="80000"/>
              </a:lnSpc>
              <a:spcBef>
                <a:spcPts val="592"/>
              </a:spcBef>
              <a:spcAft>
                <a:spcPts val="0"/>
              </a:spcAft>
              <a:buClr>
                <a:schemeClr val="dk1"/>
              </a:buClr>
              <a:buSzPts val="2960"/>
              <a:buChar char="•"/>
            </a:pPr>
            <a:r>
              <a:rPr lang="en-AU" sz="2960"/>
              <a:t>Opportunes</a:t>
            </a:r>
            <a:endParaRPr/>
          </a:p>
          <a:p>
            <a:pPr marL="342900" lvl="0" indent="-342900" algn="l" rtl="0">
              <a:lnSpc>
                <a:spcPct val="80000"/>
              </a:lnSpc>
              <a:spcBef>
                <a:spcPts val="592"/>
              </a:spcBef>
              <a:spcAft>
                <a:spcPts val="0"/>
              </a:spcAft>
              <a:buClr>
                <a:schemeClr val="dk1"/>
              </a:buClr>
              <a:buSzPts val="2960"/>
              <a:buChar char="•"/>
            </a:pPr>
            <a:r>
              <a:rPr lang="en-AU" sz="2960"/>
              <a:t>Priorisées</a:t>
            </a:r>
            <a:endParaRPr/>
          </a:p>
        </p:txBody>
      </p:sp>
      <p:sp>
        <p:nvSpPr>
          <p:cNvPr id="323" name="Google Shape;323;p25"/>
          <p:cNvSpPr/>
          <p:nvPr/>
        </p:nvSpPr>
        <p:spPr>
          <a:xfrm>
            <a:off x="1322225" y="1257302"/>
            <a:ext cx="6120600" cy="1143000"/>
          </a:xfrm>
          <a:prstGeom prst="rect">
            <a:avLst/>
          </a:prstGeom>
          <a:solidFill>
            <a:srgbClr val="E36C0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AU" sz="2800" b="0" i="0" u="none" strike="noStrike" cap="none">
                <a:solidFill>
                  <a:srgbClr val="000000"/>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“To impart or exchange information”</a:t>
            </a:r>
            <a:endParaRPr sz="2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AU" sz="1000"/>
              <a:t>Pour transmettre ou échanger des informations</a:t>
            </a:r>
            <a:endParaRPr sz="1000"/>
          </a:p>
          <a:p>
            <a:pPr marL="0" marR="0" lvl="0" indent="0" algn="r" rtl="0">
              <a:lnSpc>
                <a:spcPct val="100000"/>
              </a:lnSpc>
              <a:spcBef>
                <a:spcPts val="0"/>
              </a:spcBef>
              <a:spcAft>
                <a:spcPts val="0"/>
              </a:spcAft>
              <a:buClr>
                <a:srgbClr val="000000"/>
              </a:buClr>
              <a:buSzPts val="1400"/>
              <a:buFont typeface="Arial"/>
              <a:buNone/>
            </a:pPr>
            <a:r>
              <a:rPr lang="en-AU" sz="1400" b="0" i="1" u="none" strike="noStrike" cap="none">
                <a:solidFill>
                  <a:srgbClr val="000000"/>
                </a:solidFill>
                <a:latin typeface="Arial"/>
                <a:ea typeface="Arial"/>
                <a:cs typeface="Arial"/>
                <a:sym typeface="Arial"/>
              </a:rPr>
              <a:t>Oxford English Dictionary</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6"/>
          <p:cNvSpPr txBox="1">
            <a:spLocks noGrp="1"/>
          </p:cNvSpPr>
          <p:nvPr>
            <p:ph type="title"/>
          </p:nvPr>
        </p:nvSpPr>
        <p:spPr>
          <a:xfrm>
            <a:off x="1081475" y="203650"/>
            <a:ext cx="79833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Les </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éléments</a:t>
            </a:r>
            <a:r>
              <a:rPr lang="en-AU"/>
              <a:t> de Communication</a:t>
            </a:r>
            <a:endParaRPr/>
          </a:p>
        </p:txBody>
      </p:sp>
      <p:grpSp>
        <p:nvGrpSpPr>
          <p:cNvPr id="330" name="Google Shape;330;p26"/>
          <p:cNvGrpSpPr/>
          <p:nvPr/>
        </p:nvGrpSpPr>
        <p:grpSpPr>
          <a:xfrm>
            <a:off x="1081483" y="1783788"/>
            <a:ext cx="6981033" cy="3794479"/>
            <a:chOff x="1871" y="226996"/>
            <a:chExt cx="6981033" cy="3794479"/>
          </a:xfrm>
        </p:grpSpPr>
        <p:sp>
          <p:nvSpPr>
            <p:cNvPr id="331" name="Google Shape;331;p26"/>
            <p:cNvSpPr/>
            <p:nvPr/>
          </p:nvSpPr>
          <p:spPr>
            <a:xfrm>
              <a:off x="1871" y="226996"/>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6"/>
            <p:cNvSpPr txBox="1"/>
            <p:nvPr/>
          </p:nvSpPr>
          <p:spPr>
            <a:xfrm>
              <a:off x="580298" y="226996"/>
              <a:ext cx="1735280" cy="1156853"/>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a:solidFill>
                    <a:schemeClr val="lt1"/>
                  </a:solidFill>
                </a:rPr>
                <a:t>Siffler</a:t>
              </a:r>
              <a:endParaRPr/>
            </a:p>
          </p:txBody>
        </p:sp>
        <p:sp>
          <p:nvSpPr>
            <p:cNvPr id="333" name="Google Shape;333;p26"/>
            <p:cNvSpPr/>
            <p:nvPr/>
          </p:nvSpPr>
          <p:spPr>
            <a:xfrm>
              <a:off x="2518028" y="325328"/>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6"/>
            <p:cNvSpPr txBox="1"/>
            <p:nvPr/>
          </p:nvSpPr>
          <p:spPr>
            <a:xfrm>
              <a:off x="2998122" y="325328"/>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Avoir l’</a:t>
              </a:r>
              <a:r>
                <a:rPr lang="en-AU" sz="2300" b="0" i="0" u="none" strike="noStrike" cap="none">
                  <a:solidFill>
                    <a:schemeClr val="dk1"/>
                  </a:solidFill>
                  <a:latin typeface="Arial"/>
                  <a:ea typeface="Arial"/>
                  <a:cs typeface="Arial"/>
                  <a:sym typeface="Arial"/>
                </a:rPr>
                <a:t>attention</a:t>
              </a:r>
              <a:endParaRPr/>
            </a:p>
          </p:txBody>
        </p:sp>
        <p:sp>
          <p:nvSpPr>
            <p:cNvPr id="335" name="Google Shape;335;p26"/>
            <p:cNvSpPr/>
            <p:nvPr/>
          </p:nvSpPr>
          <p:spPr>
            <a:xfrm>
              <a:off x="4582433" y="325328"/>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6"/>
            <p:cNvSpPr txBox="1"/>
            <p:nvPr/>
          </p:nvSpPr>
          <p:spPr>
            <a:xfrm>
              <a:off x="5062540" y="325333"/>
              <a:ext cx="1735200" cy="960300"/>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b="0" i="0" u="none" strike="noStrike" cap="none">
                  <a:solidFill>
                    <a:schemeClr val="dk1"/>
                  </a:solidFill>
                  <a:latin typeface="Arial"/>
                  <a:ea typeface="Arial"/>
                  <a:cs typeface="Arial"/>
                  <a:sym typeface="Arial"/>
                </a:rPr>
                <a:t>Volume </a:t>
              </a:r>
              <a:r>
                <a:rPr lang="en-AU" sz="2300">
                  <a:solidFill>
                    <a:schemeClr val="dk1"/>
                  </a:solidFill>
                </a:rPr>
                <a:t>et</a:t>
              </a:r>
              <a:r>
                <a:rPr lang="en-AU" sz="2300" b="0" i="0" u="none" strike="noStrike" cap="none">
                  <a:solidFill>
                    <a:schemeClr val="dk1"/>
                  </a:solidFill>
                  <a:latin typeface="Arial"/>
                  <a:ea typeface="Arial"/>
                  <a:cs typeface="Arial"/>
                  <a:sym typeface="Arial"/>
                </a:rPr>
                <a:t> Ton</a:t>
              </a:r>
              <a:r>
                <a:rPr lang="en-AU" sz="2300">
                  <a:solidFill>
                    <a:schemeClr val="dk1"/>
                  </a:solidFill>
                </a:rPr>
                <a:t>alité</a:t>
              </a:r>
              <a:endParaRPr/>
            </a:p>
          </p:txBody>
        </p:sp>
        <p:sp>
          <p:nvSpPr>
            <p:cNvPr id="337" name="Google Shape;337;p26"/>
            <p:cNvSpPr/>
            <p:nvPr/>
          </p:nvSpPr>
          <p:spPr>
            <a:xfrm>
              <a:off x="1871" y="1545809"/>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6"/>
            <p:cNvSpPr txBox="1"/>
            <p:nvPr/>
          </p:nvSpPr>
          <p:spPr>
            <a:xfrm>
              <a:off x="580298" y="1545809"/>
              <a:ext cx="1735280" cy="1156853"/>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a:solidFill>
                    <a:schemeClr val="lt1"/>
                  </a:solidFill>
                </a:rPr>
                <a:t>Verbal</a:t>
              </a:r>
              <a:endParaRPr/>
            </a:p>
          </p:txBody>
        </p:sp>
        <p:sp>
          <p:nvSpPr>
            <p:cNvPr id="339" name="Google Shape;339;p26"/>
            <p:cNvSpPr/>
            <p:nvPr/>
          </p:nvSpPr>
          <p:spPr>
            <a:xfrm>
              <a:off x="2518028" y="1644141"/>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6"/>
            <p:cNvSpPr txBox="1"/>
            <p:nvPr/>
          </p:nvSpPr>
          <p:spPr>
            <a:xfrm>
              <a:off x="2998112" y="1644133"/>
              <a:ext cx="1584300" cy="960300"/>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Que s’est-il passé</a:t>
              </a:r>
              <a:endParaRPr/>
            </a:p>
          </p:txBody>
        </p:sp>
        <p:sp>
          <p:nvSpPr>
            <p:cNvPr id="341" name="Google Shape;341;p26"/>
            <p:cNvSpPr/>
            <p:nvPr/>
          </p:nvSpPr>
          <p:spPr>
            <a:xfrm>
              <a:off x="4582433" y="1644141"/>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6"/>
            <p:cNvSpPr txBox="1"/>
            <p:nvPr/>
          </p:nvSpPr>
          <p:spPr>
            <a:xfrm>
              <a:off x="5062527" y="1644141"/>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Que faire ensuite</a:t>
              </a:r>
              <a:endParaRPr/>
            </a:p>
          </p:txBody>
        </p:sp>
        <p:sp>
          <p:nvSpPr>
            <p:cNvPr id="343" name="Google Shape;343;p26"/>
            <p:cNvSpPr/>
            <p:nvPr/>
          </p:nvSpPr>
          <p:spPr>
            <a:xfrm>
              <a:off x="1871" y="2864622"/>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6"/>
            <p:cNvSpPr txBox="1"/>
            <p:nvPr/>
          </p:nvSpPr>
          <p:spPr>
            <a:xfrm>
              <a:off x="580287" y="2864633"/>
              <a:ext cx="1896600" cy="1156800"/>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b="0" i="0" u="none" strike="noStrike" cap="none">
                  <a:solidFill>
                    <a:schemeClr val="lt1"/>
                  </a:solidFill>
                  <a:latin typeface="Arial"/>
                  <a:ea typeface="Arial"/>
                  <a:cs typeface="Arial"/>
                  <a:sym typeface="Arial"/>
                </a:rPr>
                <a:t>Physi</a:t>
              </a:r>
              <a:r>
                <a:rPr lang="en-AU" sz="3500">
                  <a:solidFill>
                    <a:schemeClr val="lt1"/>
                  </a:solidFill>
                </a:rPr>
                <a:t>que</a:t>
              </a:r>
              <a:endParaRPr/>
            </a:p>
          </p:txBody>
        </p:sp>
        <p:sp>
          <p:nvSpPr>
            <p:cNvPr id="345" name="Google Shape;345;p26"/>
            <p:cNvSpPr/>
            <p:nvPr/>
          </p:nvSpPr>
          <p:spPr>
            <a:xfrm>
              <a:off x="2518028" y="2962954"/>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6"/>
            <p:cNvSpPr txBox="1"/>
            <p:nvPr/>
          </p:nvSpPr>
          <p:spPr>
            <a:xfrm>
              <a:off x="2998122" y="2962954"/>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Signaux des mains</a:t>
              </a:r>
              <a:endParaRPr/>
            </a:p>
          </p:txBody>
        </p:sp>
        <p:sp>
          <p:nvSpPr>
            <p:cNvPr id="347" name="Google Shape;347;p26"/>
            <p:cNvSpPr/>
            <p:nvPr/>
          </p:nvSpPr>
          <p:spPr>
            <a:xfrm>
              <a:off x="4582433" y="2962954"/>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6"/>
            <p:cNvSpPr txBox="1"/>
            <p:nvPr/>
          </p:nvSpPr>
          <p:spPr>
            <a:xfrm>
              <a:off x="4918488" y="2962958"/>
              <a:ext cx="1831500" cy="960300"/>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Emplacement et mouvement</a:t>
              </a:r>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Verbal - Quoi dire ?</a:t>
            </a:r>
            <a:endParaRPr/>
          </a:p>
        </p:txBody>
      </p:sp>
      <p:sp>
        <p:nvSpPr>
          <p:cNvPr id="355" name="Google Shape;355;p27"/>
          <p:cNvSpPr/>
          <p:nvPr/>
        </p:nvSpPr>
        <p:spPr>
          <a:xfrm>
            <a:off x="1524000" y="4615979"/>
            <a:ext cx="6096000" cy="1004093"/>
          </a:xfrm>
          <a:prstGeom prst="rect">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7"/>
          <p:cNvSpPr txBox="1"/>
          <p:nvPr/>
        </p:nvSpPr>
        <p:spPr>
          <a:xfrm>
            <a:off x="1524000" y="4617516"/>
            <a:ext cx="6096000" cy="542100"/>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Vous faites profiter l’avantage contre le Six</a:t>
            </a:r>
            <a:endParaRPr/>
          </a:p>
        </p:txBody>
      </p:sp>
      <p:sp>
        <p:nvSpPr>
          <p:cNvPr id="357" name="Google Shape;357;p27"/>
          <p:cNvSpPr/>
          <p:nvPr/>
        </p:nvSpPr>
        <p:spPr>
          <a:xfrm>
            <a:off x="1524000" y="5138108"/>
            <a:ext cx="3047999" cy="461883"/>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7"/>
          <p:cNvSpPr txBox="1"/>
          <p:nvPr/>
        </p:nvSpPr>
        <p:spPr>
          <a:xfrm>
            <a:off x="1524000" y="5138058"/>
            <a:ext cx="3048000" cy="462000"/>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a:t>
            </a:r>
            <a:r>
              <a:rPr lang="en-AU" sz="1700">
                <a:solidFill>
                  <a:schemeClr val="dk1"/>
                </a:solidFill>
              </a:rPr>
              <a:t>Jouer</a:t>
            </a:r>
            <a:r>
              <a:rPr lang="en-AU" sz="1700" b="0" i="0" u="none" strike="noStrike" cap="none">
                <a:solidFill>
                  <a:schemeClr val="dk1"/>
                </a:solidFill>
                <a:latin typeface="Arial"/>
                <a:ea typeface="Arial"/>
                <a:cs typeface="Arial"/>
                <a:sym typeface="Arial"/>
              </a:rPr>
              <a:t>”</a:t>
            </a:r>
            <a:endParaRPr/>
          </a:p>
        </p:txBody>
      </p:sp>
      <p:sp>
        <p:nvSpPr>
          <p:cNvPr id="359" name="Google Shape;359;p27"/>
          <p:cNvSpPr/>
          <p:nvPr/>
        </p:nvSpPr>
        <p:spPr>
          <a:xfrm>
            <a:off x="4572000" y="5138108"/>
            <a:ext cx="3048000" cy="462000"/>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7"/>
          <p:cNvSpPr txBox="1"/>
          <p:nvPr/>
        </p:nvSpPr>
        <p:spPr>
          <a:xfrm>
            <a:off x="4572000" y="5138058"/>
            <a:ext cx="3048000" cy="462000"/>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a:t>
            </a:r>
            <a:r>
              <a:rPr lang="en-AU" sz="1700">
                <a:solidFill>
                  <a:schemeClr val="dk1"/>
                </a:solidFill>
              </a:rPr>
              <a:t>6 hors jeu</a:t>
            </a:r>
            <a:r>
              <a:rPr lang="en-AU" sz="1700" b="0" i="0" u="none" strike="noStrike" cap="none">
                <a:solidFill>
                  <a:schemeClr val="dk1"/>
                </a:solidFill>
                <a:latin typeface="Arial"/>
                <a:ea typeface="Arial"/>
                <a:cs typeface="Arial"/>
                <a:sym typeface="Arial"/>
              </a:rPr>
              <a:t>, </a:t>
            </a:r>
            <a:r>
              <a:rPr lang="en-AU" sz="1700">
                <a:solidFill>
                  <a:schemeClr val="dk1"/>
                </a:solidFill>
              </a:rPr>
              <a:t>jouer</a:t>
            </a:r>
            <a:r>
              <a:rPr lang="en-AU" sz="1700" b="0" i="0" u="none" strike="noStrike" cap="none">
                <a:solidFill>
                  <a:schemeClr val="dk1"/>
                </a:solidFill>
                <a:latin typeface="Arial"/>
                <a:ea typeface="Arial"/>
                <a:cs typeface="Arial"/>
                <a:sym typeface="Arial"/>
              </a:rPr>
              <a:t>”</a:t>
            </a:r>
            <a:endParaRPr/>
          </a:p>
        </p:txBody>
      </p:sp>
      <p:sp>
        <p:nvSpPr>
          <p:cNvPr id="361" name="Google Shape;361;p27"/>
          <p:cNvSpPr/>
          <p:nvPr/>
        </p:nvSpPr>
        <p:spPr>
          <a:xfrm rot="10800000">
            <a:off x="1524000" y="3086641"/>
            <a:ext cx="6096000" cy="1544400"/>
          </a:xfrm>
          <a:prstGeom prst="upArrowCallout">
            <a:avLst>
              <a:gd name="adj1" fmla="val 25000"/>
              <a:gd name="adj2" fmla="val 25000"/>
              <a:gd name="adj3" fmla="val 25000"/>
              <a:gd name="adj4" fmla="val 64977"/>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7"/>
          <p:cNvSpPr txBox="1"/>
          <p:nvPr/>
        </p:nvSpPr>
        <p:spPr>
          <a:xfrm>
            <a:off x="1524000" y="3086745"/>
            <a:ext cx="6096000" cy="542100"/>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Six est maintenant en jeu</a:t>
            </a:r>
            <a:endParaRPr/>
          </a:p>
        </p:txBody>
      </p:sp>
      <p:sp>
        <p:nvSpPr>
          <p:cNvPr id="363" name="Google Shape;363;p27"/>
          <p:cNvSpPr/>
          <p:nvPr/>
        </p:nvSpPr>
        <p:spPr>
          <a:xfrm>
            <a:off x="1524000" y="3628793"/>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7"/>
          <p:cNvSpPr txBox="1"/>
          <p:nvPr/>
        </p:nvSpPr>
        <p:spPr>
          <a:xfrm>
            <a:off x="1524000" y="3628793"/>
            <a:ext cx="3047999" cy="461744"/>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a:t>
            </a:r>
            <a:r>
              <a:rPr lang="en-AU" sz="1700">
                <a:solidFill>
                  <a:schemeClr val="dk1"/>
                </a:solidFill>
              </a:rPr>
              <a:t>6 ok</a:t>
            </a:r>
            <a:r>
              <a:rPr lang="en-AU" sz="1700" b="0" i="0" u="none" strike="noStrike" cap="none">
                <a:solidFill>
                  <a:schemeClr val="dk1"/>
                </a:solidFill>
                <a:latin typeface="Arial"/>
                <a:ea typeface="Arial"/>
                <a:cs typeface="Arial"/>
                <a:sym typeface="Arial"/>
              </a:rPr>
              <a:t>”</a:t>
            </a:r>
            <a:endParaRPr/>
          </a:p>
        </p:txBody>
      </p:sp>
      <p:sp>
        <p:nvSpPr>
          <p:cNvPr id="365" name="Google Shape;365;p27"/>
          <p:cNvSpPr/>
          <p:nvPr/>
        </p:nvSpPr>
        <p:spPr>
          <a:xfrm>
            <a:off x="4572000" y="3628793"/>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7"/>
          <p:cNvSpPr txBox="1"/>
          <p:nvPr/>
        </p:nvSpPr>
        <p:spPr>
          <a:xfrm>
            <a:off x="4572000" y="3628793"/>
            <a:ext cx="3047999" cy="461744"/>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a:t>
            </a:r>
            <a:r>
              <a:rPr lang="en-AU" sz="1700">
                <a:solidFill>
                  <a:schemeClr val="dk1"/>
                </a:solidFill>
              </a:rPr>
              <a:t>Bien joué</a:t>
            </a:r>
            <a:r>
              <a:rPr lang="en-AU" sz="1700" b="0" i="0" u="none" strike="noStrike" cap="none">
                <a:solidFill>
                  <a:schemeClr val="dk1"/>
                </a:solidFill>
                <a:latin typeface="Arial"/>
                <a:ea typeface="Arial"/>
                <a:cs typeface="Arial"/>
                <a:sym typeface="Arial"/>
              </a:rPr>
              <a:t> six, </a:t>
            </a:r>
            <a:r>
              <a:rPr lang="en-AU" sz="1700">
                <a:solidFill>
                  <a:schemeClr val="dk1"/>
                </a:solidFill>
              </a:rPr>
              <a:t>en jeu</a:t>
            </a:r>
            <a:endParaRPr/>
          </a:p>
        </p:txBody>
      </p:sp>
      <p:sp>
        <p:nvSpPr>
          <p:cNvPr id="367" name="Google Shape;367;p27"/>
          <p:cNvSpPr/>
          <p:nvPr/>
        </p:nvSpPr>
        <p:spPr>
          <a:xfrm rot="10800000">
            <a:off x="1524000" y="1557510"/>
            <a:ext cx="6096000" cy="1544296"/>
          </a:xfrm>
          <a:prstGeom prst="upArrowCallout">
            <a:avLst>
              <a:gd name="adj1" fmla="val 25000"/>
              <a:gd name="adj2" fmla="val 25000"/>
              <a:gd name="adj3" fmla="val 25000"/>
              <a:gd name="adj4" fmla="val 64977"/>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7"/>
          <p:cNvSpPr txBox="1"/>
          <p:nvPr/>
        </p:nvSpPr>
        <p:spPr>
          <a:xfrm>
            <a:off x="1524000" y="1557510"/>
            <a:ext cx="6096000" cy="542047"/>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Le 6 est hors jeu et vous voulez qu’il revienne en jeu</a:t>
            </a:r>
            <a:endParaRPr/>
          </a:p>
        </p:txBody>
      </p:sp>
      <p:sp>
        <p:nvSpPr>
          <p:cNvPr id="369" name="Google Shape;369;p27"/>
          <p:cNvSpPr/>
          <p:nvPr/>
        </p:nvSpPr>
        <p:spPr>
          <a:xfrm>
            <a:off x="1524000" y="2099558"/>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7"/>
          <p:cNvSpPr txBox="1"/>
          <p:nvPr/>
        </p:nvSpPr>
        <p:spPr>
          <a:xfrm>
            <a:off x="1524000" y="2099558"/>
            <a:ext cx="3047999" cy="461744"/>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“N</a:t>
            </a:r>
            <a:r>
              <a:rPr lang="en-AU" sz="1700">
                <a:solidFill>
                  <a:schemeClr val="dk1"/>
                </a:solidFill>
              </a:rPr>
              <a:t>uméro 6 tu es hors jeu</a:t>
            </a:r>
            <a:r>
              <a:rPr lang="en-AU" sz="1700" b="0" i="0" u="none" strike="noStrike" cap="none">
                <a:solidFill>
                  <a:schemeClr val="dk1"/>
                </a:solidFill>
                <a:latin typeface="Arial"/>
                <a:ea typeface="Arial"/>
                <a:cs typeface="Arial"/>
                <a:sym typeface="Arial"/>
              </a:rPr>
              <a:t>”</a:t>
            </a:r>
            <a:endParaRPr/>
          </a:p>
        </p:txBody>
      </p:sp>
      <p:sp>
        <p:nvSpPr>
          <p:cNvPr id="371" name="Google Shape;371;p27"/>
          <p:cNvSpPr/>
          <p:nvPr/>
        </p:nvSpPr>
        <p:spPr>
          <a:xfrm>
            <a:off x="4572000" y="2099558"/>
            <a:ext cx="3048000" cy="461700"/>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7"/>
          <p:cNvSpPr txBox="1"/>
          <p:nvPr/>
        </p:nvSpPr>
        <p:spPr>
          <a:xfrm>
            <a:off x="4572000" y="2099558"/>
            <a:ext cx="3048000" cy="461700"/>
          </a:xfrm>
          <a:prstGeom prst="rect">
            <a:avLst/>
          </a:prstGeom>
          <a:noFill/>
          <a:ln>
            <a:noFill/>
          </a:ln>
        </p:spPr>
        <p:txBody>
          <a:bodyPr spcFirstLastPara="1" wrap="square" lIns="120900" tIns="21575" rIns="120900" bIns="21575" anchor="ctr" anchorCtr="0">
            <a:noAutofit/>
          </a:bodyPr>
          <a:lstStyle/>
          <a:p>
            <a:pPr marL="0" marR="0" lvl="0" indent="0" algn="ctr" rtl="0">
              <a:lnSpc>
                <a:spcPct val="90000"/>
              </a:lnSpc>
              <a:spcBef>
                <a:spcPts val="0"/>
              </a:spcBef>
              <a:spcAft>
                <a:spcPts val="0"/>
              </a:spcAft>
              <a:buClr>
                <a:schemeClr val="dk1"/>
              </a:buClr>
              <a:buSzPts val="1700"/>
              <a:buFont typeface="Arial"/>
              <a:buNone/>
            </a:pPr>
            <a:r>
              <a:rPr lang="en-AU" sz="1700" b="0" i="0" u="none" strike="noStrike" cap="none">
                <a:solidFill>
                  <a:schemeClr val="dk1"/>
                </a:solidFill>
                <a:latin typeface="Arial"/>
                <a:ea typeface="Arial"/>
                <a:cs typeface="Arial"/>
                <a:sym typeface="Arial"/>
              </a:rPr>
              <a:t>“Six </a:t>
            </a:r>
            <a:r>
              <a:rPr lang="en-AU" sz="1700">
                <a:solidFill>
                  <a:schemeClr val="dk1"/>
                </a:solidFill>
              </a:rPr>
              <a:t>non</a:t>
            </a:r>
            <a:r>
              <a:rPr lang="en-AU" sz="1700" b="0" i="0" u="none" strike="noStrike" cap="none">
                <a:solidFill>
                  <a:schemeClr val="dk1"/>
                </a:solidFill>
                <a:latin typeface="Arial"/>
                <a:ea typeface="Arial"/>
                <a:cs typeface="Arial"/>
                <a:sym typeface="Arial"/>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5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28"/>
          <p:cNvSpPr txBox="1">
            <a:spLocks noGrp="1"/>
          </p:cNvSpPr>
          <p:nvPr>
            <p:ph type="title"/>
          </p:nvPr>
        </p:nvSpPr>
        <p:spPr>
          <a:xfrm>
            <a:off x="1010950" y="189450"/>
            <a:ext cx="69717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3800"/>
              <a:t>Qu’est-ce qui est le plus important ?</a:t>
            </a:r>
            <a:endParaRPr sz="3800"/>
          </a:p>
        </p:txBody>
      </p:sp>
      <p:sp>
        <p:nvSpPr>
          <p:cNvPr id="379" name="Google Shape;379;p28"/>
          <p:cNvSpPr/>
          <p:nvPr/>
        </p:nvSpPr>
        <p:spPr>
          <a:xfrm>
            <a:off x="1524000" y="4615979"/>
            <a:ext cx="6096000" cy="1004093"/>
          </a:xfrm>
          <a:prstGeom prst="rect">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8"/>
          <p:cNvSpPr txBox="1"/>
          <p:nvPr/>
        </p:nvSpPr>
        <p:spPr>
          <a:xfrm>
            <a:off x="1524000" y="4617529"/>
            <a:ext cx="6096000" cy="542100"/>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Quand vous n’allez pas pénaliser</a:t>
            </a:r>
            <a:endParaRPr/>
          </a:p>
        </p:txBody>
      </p:sp>
      <p:sp>
        <p:nvSpPr>
          <p:cNvPr id="381" name="Google Shape;381;p28"/>
          <p:cNvSpPr/>
          <p:nvPr/>
        </p:nvSpPr>
        <p:spPr>
          <a:xfrm>
            <a:off x="1524000" y="5138108"/>
            <a:ext cx="3047999" cy="461883"/>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8"/>
          <p:cNvSpPr txBox="1"/>
          <p:nvPr/>
        </p:nvSpPr>
        <p:spPr>
          <a:xfrm>
            <a:off x="1524000" y="5138108"/>
            <a:ext cx="3048000" cy="4620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b="0" i="0" u="none" strike="noStrike" cap="none">
                <a:solidFill>
                  <a:schemeClr val="dk1"/>
                </a:solidFill>
                <a:latin typeface="Arial"/>
                <a:ea typeface="Arial"/>
                <a:cs typeface="Arial"/>
                <a:sym typeface="Arial"/>
              </a:rPr>
              <a:t>Verbal</a:t>
            </a:r>
            <a:endParaRPr/>
          </a:p>
        </p:txBody>
      </p:sp>
      <p:sp>
        <p:nvSpPr>
          <p:cNvPr id="383" name="Google Shape;383;p28"/>
          <p:cNvSpPr/>
          <p:nvPr/>
        </p:nvSpPr>
        <p:spPr>
          <a:xfrm>
            <a:off x="4572000" y="5138108"/>
            <a:ext cx="3047999" cy="461883"/>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8"/>
          <p:cNvSpPr txBox="1"/>
          <p:nvPr/>
        </p:nvSpPr>
        <p:spPr>
          <a:xfrm>
            <a:off x="4572000" y="5138108"/>
            <a:ext cx="3048000" cy="4620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b="0" i="0" u="none" strike="noStrike" cap="none">
                <a:solidFill>
                  <a:schemeClr val="dk1"/>
                </a:solidFill>
                <a:latin typeface="Arial"/>
                <a:ea typeface="Arial"/>
                <a:cs typeface="Arial"/>
                <a:sym typeface="Arial"/>
              </a:rPr>
              <a:t>Signal</a:t>
            </a:r>
            <a:endParaRPr/>
          </a:p>
        </p:txBody>
      </p:sp>
      <p:sp>
        <p:nvSpPr>
          <p:cNvPr id="385" name="Google Shape;385;p28"/>
          <p:cNvSpPr/>
          <p:nvPr/>
        </p:nvSpPr>
        <p:spPr>
          <a:xfrm rot="10800000">
            <a:off x="1524000" y="3086745"/>
            <a:ext cx="6096000" cy="1544296"/>
          </a:xfrm>
          <a:prstGeom prst="upArrowCallout">
            <a:avLst>
              <a:gd name="adj1" fmla="val 25000"/>
              <a:gd name="adj2" fmla="val 25000"/>
              <a:gd name="adj3" fmla="val 25000"/>
              <a:gd name="adj4" fmla="val 64977"/>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8"/>
          <p:cNvSpPr txBox="1"/>
          <p:nvPr/>
        </p:nvSpPr>
        <p:spPr>
          <a:xfrm>
            <a:off x="1524000" y="3086745"/>
            <a:ext cx="6096000" cy="542047"/>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Quand une pénalité est sifflée</a:t>
            </a:r>
            <a:endParaRPr/>
          </a:p>
        </p:txBody>
      </p:sp>
      <p:sp>
        <p:nvSpPr>
          <p:cNvPr id="387" name="Google Shape;387;p28"/>
          <p:cNvSpPr/>
          <p:nvPr/>
        </p:nvSpPr>
        <p:spPr>
          <a:xfrm>
            <a:off x="1524000" y="3628793"/>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8"/>
          <p:cNvSpPr txBox="1"/>
          <p:nvPr/>
        </p:nvSpPr>
        <p:spPr>
          <a:xfrm>
            <a:off x="1524000" y="3628030"/>
            <a:ext cx="3048000" cy="4617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b="0" i="0" u="none" strike="noStrike" cap="none">
                <a:solidFill>
                  <a:schemeClr val="dk1"/>
                </a:solidFill>
                <a:latin typeface="Arial"/>
                <a:ea typeface="Arial"/>
                <a:cs typeface="Arial"/>
                <a:sym typeface="Arial"/>
              </a:rPr>
              <a:t>Verbal</a:t>
            </a:r>
            <a:endParaRPr/>
          </a:p>
        </p:txBody>
      </p:sp>
      <p:sp>
        <p:nvSpPr>
          <p:cNvPr id="389" name="Google Shape;389;p28"/>
          <p:cNvSpPr/>
          <p:nvPr/>
        </p:nvSpPr>
        <p:spPr>
          <a:xfrm>
            <a:off x="4572000" y="3628793"/>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8"/>
          <p:cNvSpPr txBox="1"/>
          <p:nvPr/>
        </p:nvSpPr>
        <p:spPr>
          <a:xfrm>
            <a:off x="4572000" y="3628030"/>
            <a:ext cx="3048000" cy="4617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a:solidFill>
                  <a:schemeClr val="dk1"/>
                </a:solidFill>
              </a:rPr>
              <a:t>Siffler</a:t>
            </a:r>
            <a:endParaRPr/>
          </a:p>
        </p:txBody>
      </p:sp>
      <p:sp>
        <p:nvSpPr>
          <p:cNvPr id="391" name="Google Shape;391;p28"/>
          <p:cNvSpPr/>
          <p:nvPr/>
        </p:nvSpPr>
        <p:spPr>
          <a:xfrm rot="10800000">
            <a:off x="1524000" y="1557510"/>
            <a:ext cx="6096000" cy="1544296"/>
          </a:xfrm>
          <a:prstGeom prst="upArrowCallout">
            <a:avLst>
              <a:gd name="adj1" fmla="val 25000"/>
              <a:gd name="adj2" fmla="val 25000"/>
              <a:gd name="adj3" fmla="val 25000"/>
              <a:gd name="adj4" fmla="val 64977"/>
            </a:avLst>
          </a:prstGeom>
          <a:solidFill>
            <a:srgbClr val="E36C0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8"/>
          <p:cNvSpPr txBox="1"/>
          <p:nvPr/>
        </p:nvSpPr>
        <p:spPr>
          <a:xfrm>
            <a:off x="1524000" y="1557510"/>
            <a:ext cx="6096000" cy="542047"/>
          </a:xfrm>
          <a:prstGeom prst="rect">
            <a:avLst/>
          </a:prstGeom>
          <a:noFill/>
          <a:ln>
            <a:noFill/>
          </a:ln>
        </p:spPr>
        <p:txBody>
          <a:bodyPr spcFirstLastPara="1" wrap="square" lIns="135125" tIns="135125" rIns="135125" bIns="135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AU" sz="1900">
                <a:solidFill>
                  <a:schemeClr val="lt1"/>
                </a:solidFill>
              </a:rPr>
              <a:t>Lors d’une passe en avant</a:t>
            </a:r>
            <a:endParaRPr/>
          </a:p>
        </p:txBody>
      </p:sp>
      <p:sp>
        <p:nvSpPr>
          <p:cNvPr id="393" name="Google Shape;393;p28"/>
          <p:cNvSpPr/>
          <p:nvPr/>
        </p:nvSpPr>
        <p:spPr>
          <a:xfrm>
            <a:off x="1524000" y="2099558"/>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8"/>
          <p:cNvSpPr txBox="1"/>
          <p:nvPr/>
        </p:nvSpPr>
        <p:spPr>
          <a:xfrm>
            <a:off x="1524000" y="2118008"/>
            <a:ext cx="3048000" cy="4617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b="0" i="0" u="none" strike="noStrike" cap="none">
                <a:solidFill>
                  <a:schemeClr val="dk1"/>
                </a:solidFill>
                <a:latin typeface="Arial"/>
                <a:ea typeface="Arial"/>
                <a:cs typeface="Arial"/>
                <a:sym typeface="Arial"/>
              </a:rPr>
              <a:t>Mouvement</a:t>
            </a:r>
            <a:endParaRPr/>
          </a:p>
        </p:txBody>
      </p:sp>
      <p:sp>
        <p:nvSpPr>
          <p:cNvPr id="395" name="Google Shape;395;p28"/>
          <p:cNvSpPr/>
          <p:nvPr/>
        </p:nvSpPr>
        <p:spPr>
          <a:xfrm>
            <a:off x="4572000" y="2099558"/>
            <a:ext cx="3047999" cy="461744"/>
          </a:xfrm>
          <a:prstGeom prst="rect">
            <a:avLst/>
          </a:prstGeom>
          <a:solidFill>
            <a:srgbClr val="FFC000">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8"/>
          <p:cNvSpPr txBox="1"/>
          <p:nvPr/>
        </p:nvSpPr>
        <p:spPr>
          <a:xfrm>
            <a:off x="4572000" y="2118008"/>
            <a:ext cx="3048000" cy="461700"/>
          </a:xfrm>
          <a:prstGeom prst="rect">
            <a:avLst/>
          </a:prstGeom>
          <a:noFill/>
          <a:ln>
            <a:noFill/>
          </a:ln>
        </p:spPr>
        <p:txBody>
          <a:bodyPr spcFirstLastPara="1" wrap="square" lIns="206225" tIns="36825" rIns="206225" bIns="36825" anchor="ctr" anchorCtr="0">
            <a:noAutofit/>
          </a:bodyPr>
          <a:lstStyle/>
          <a:p>
            <a:pPr marL="0" marR="0" lvl="0" indent="0" algn="ctr" rtl="0">
              <a:lnSpc>
                <a:spcPct val="90000"/>
              </a:lnSpc>
              <a:spcBef>
                <a:spcPts val="0"/>
              </a:spcBef>
              <a:spcAft>
                <a:spcPts val="0"/>
              </a:spcAft>
              <a:buClr>
                <a:schemeClr val="dk1"/>
              </a:buClr>
              <a:buSzPts val="2900"/>
              <a:buFont typeface="Arial"/>
              <a:buNone/>
            </a:pPr>
            <a:r>
              <a:rPr lang="en-AU" sz="2900" b="0" i="0" u="none" strike="noStrike" cap="none">
                <a:solidFill>
                  <a:schemeClr val="dk1"/>
                </a:solidFill>
                <a:latin typeface="Arial"/>
                <a:ea typeface="Arial"/>
                <a:cs typeface="Arial"/>
                <a:sym typeface="Arial"/>
              </a:rPr>
              <a:t>Verbal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8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Meilleures Communications</a:t>
            </a:r>
            <a:endParaRPr/>
          </a:p>
        </p:txBody>
      </p:sp>
      <p:grpSp>
        <p:nvGrpSpPr>
          <p:cNvPr id="402" name="Google Shape;402;p29"/>
          <p:cNvGrpSpPr/>
          <p:nvPr/>
        </p:nvGrpSpPr>
        <p:grpSpPr>
          <a:xfrm>
            <a:off x="1081483" y="1783788"/>
            <a:ext cx="6981033" cy="3794479"/>
            <a:chOff x="1871" y="226996"/>
            <a:chExt cx="6981033" cy="3794479"/>
          </a:xfrm>
        </p:grpSpPr>
        <p:sp>
          <p:nvSpPr>
            <p:cNvPr id="403" name="Google Shape;403;p29"/>
            <p:cNvSpPr/>
            <p:nvPr/>
          </p:nvSpPr>
          <p:spPr>
            <a:xfrm>
              <a:off x="1871" y="226996"/>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9"/>
            <p:cNvSpPr txBox="1"/>
            <p:nvPr/>
          </p:nvSpPr>
          <p:spPr>
            <a:xfrm>
              <a:off x="580298" y="226996"/>
              <a:ext cx="1735280" cy="1156853"/>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a:solidFill>
                    <a:schemeClr val="lt1"/>
                  </a:solidFill>
                </a:rPr>
                <a:t>Siffler</a:t>
              </a:r>
              <a:endParaRPr/>
            </a:p>
          </p:txBody>
        </p:sp>
        <p:sp>
          <p:nvSpPr>
            <p:cNvPr id="405" name="Google Shape;405;p29"/>
            <p:cNvSpPr/>
            <p:nvPr/>
          </p:nvSpPr>
          <p:spPr>
            <a:xfrm>
              <a:off x="2518028" y="325328"/>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9"/>
            <p:cNvSpPr txBox="1"/>
            <p:nvPr/>
          </p:nvSpPr>
          <p:spPr>
            <a:xfrm>
              <a:off x="2998122" y="325328"/>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Siffler fort</a:t>
              </a:r>
              <a:endParaRPr/>
            </a:p>
          </p:txBody>
        </p:sp>
        <p:sp>
          <p:nvSpPr>
            <p:cNvPr id="407" name="Google Shape;407;p29"/>
            <p:cNvSpPr/>
            <p:nvPr/>
          </p:nvSpPr>
          <p:spPr>
            <a:xfrm>
              <a:off x="4582433" y="325328"/>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9"/>
            <p:cNvSpPr txBox="1"/>
            <p:nvPr/>
          </p:nvSpPr>
          <p:spPr>
            <a:xfrm>
              <a:off x="5062527" y="325328"/>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Varier l’intensité</a:t>
              </a:r>
              <a:endParaRPr/>
            </a:p>
          </p:txBody>
        </p:sp>
        <p:sp>
          <p:nvSpPr>
            <p:cNvPr id="409" name="Google Shape;409;p29"/>
            <p:cNvSpPr/>
            <p:nvPr/>
          </p:nvSpPr>
          <p:spPr>
            <a:xfrm>
              <a:off x="1871" y="1545809"/>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9"/>
            <p:cNvSpPr txBox="1"/>
            <p:nvPr/>
          </p:nvSpPr>
          <p:spPr>
            <a:xfrm>
              <a:off x="580298" y="1545809"/>
              <a:ext cx="1735280" cy="1156853"/>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b="0" i="0" u="none" strike="noStrike" cap="none">
                  <a:solidFill>
                    <a:schemeClr val="lt1"/>
                  </a:solidFill>
                  <a:latin typeface="Arial"/>
                  <a:ea typeface="Arial"/>
                  <a:cs typeface="Arial"/>
                  <a:sym typeface="Arial"/>
                </a:rPr>
                <a:t>Verbal</a:t>
              </a:r>
              <a:endParaRPr/>
            </a:p>
          </p:txBody>
        </p:sp>
        <p:sp>
          <p:nvSpPr>
            <p:cNvPr id="411" name="Google Shape;411;p29"/>
            <p:cNvSpPr/>
            <p:nvPr/>
          </p:nvSpPr>
          <p:spPr>
            <a:xfrm>
              <a:off x="2518028" y="1644141"/>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9"/>
            <p:cNvSpPr txBox="1"/>
            <p:nvPr/>
          </p:nvSpPr>
          <p:spPr>
            <a:xfrm>
              <a:off x="2998122" y="1644141"/>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Moins de mots, plus simples</a:t>
              </a:r>
              <a:endParaRPr/>
            </a:p>
          </p:txBody>
        </p:sp>
        <p:sp>
          <p:nvSpPr>
            <p:cNvPr id="413" name="Google Shape;413;p29"/>
            <p:cNvSpPr/>
            <p:nvPr/>
          </p:nvSpPr>
          <p:spPr>
            <a:xfrm>
              <a:off x="4582433" y="1644141"/>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9"/>
            <p:cNvSpPr txBox="1"/>
            <p:nvPr/>
          </p:nvSpPr>
          <p:spPr>
            <a:xfrm>
              <a:off x="5062527" y="1644141"/>
              <a:ext cx="1440283" cy="960188"/>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b="0" i="0" u="none" strike="noStrike" cap="none">
                  <a:solidFill>
                    <a:schemeClr val="dk1"/>
                  </a:solidFill>
                  <a:latin typeface="Arial"/>
                  <a:ea typeface="Arial"/>
                  <a:cs typeface="Arial"/>
                  <a:sym typeface="Arial"/>
                </a:rPr>
                <a:t>Calme </a:t>
              </a:r>
              <a:r>
                <a:rPr lang="en-AU" sz="2300">
                  <a:solidFill>
                    <a:schemeClr val="dk1"/>
                  </a:solidFill>
                </a:rPr>
                <a:t>et</a:t>
              </a:r>
              <a:r>
                <a:rPr lang="en-AU" sz="2300" b="0" i="0" u="none" strike="noStrike" cap="none">
                  <a:solidFill>
                    <a:schemeClr val="dk1"/>
                  </a:solidFill>
                  <a:latin typeface="Arial"/>
                  <a:ea typeface="Arial"/>
                  <a:cs typeface="Arial"/>
                  <a:sym typeface="Arial"/>
                </a:rPr>
                <a:t> </a:t>
              </a:r>
              <a:r>
                <a:rPr lang="en-AU" sz="2300">
                  <a:solidFill>
                    <a:schemeClr val="dk1"/>
                  </a:solidFill>
                </a:rPr>
                <a:t>c</a:t>
              </a:r>
              <a:r>
                <a:rPr lang="en-AU" sz="2300" b="0" i="0" u="none" strike="noStrike" cap="none">
                  <a:solidFill>
                    <a:schemeClr val="dk1"/>
                  </a:solidFill>
                  <a:latin typeface="Arial"/>
                  <a:ea typeface="Arial"/>
                  <a:cs typeface="Arial"/>
                  <a:sym typeface="Arial"/>
                </a:rPr>
                <a:t>onfi</a:t>
              </a:r>
              <a:r>
                <a:rPr lang="en-AU" sz="2300">
                  <a:solidFill>
                    <a:schemeClr val="dk1"/>
                  </a:solidFill>
                </a:rPr>
                <a:t>a</a:t>
              </a:r>
              <a:r>
                <a:rPr lang="en-AU" sz="2300" b="0" i="0" u="none" strike="noStrike" cap="none">
                  <a:solidFill>
                    <a:schemeClr val="dk1"/>
                  </a:solidFill>
                  <a:latin typeface="Arial"/>
                  <a:ea typeface="Arial"/>
                  <a:cs typeface="Arial"/>
                  <a:sym typeface="Arial"/>
                </a:rPr>
                <a:t>nt</a:t>
              </a:r>
              <a:endParaRPr/>
            </a:p>
          </p:txBody>
        </p:sp>
        <p:sp>
          <p:nvSpPr>
            <p:cNvPr id="415" name="Google Shape;415;p29"/>
            <p:cNvSpPr/>
            <p:nvPr/>
          </p:nvSpPr>
          <p:spPr>
            <a:xfrm>
              <a:off x="1871" y="2864622"/>
              <a:ext cx="2892133" cy="1156853"/>
            </a:xfrm>
            <a:prstGeom prst="chevron">
              <a:avLst>
                <a:gd name="adj" fmla="val 50000"/>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9"/>
            <p:cNvSpPr txBox="1"/>
            <p:nvPr/>
          </p:nvSpPr>
          <p:spPr>
            <a:xfrm>
              <a:off x="580287" y="2864633"/>
              <a:ext cx="1937700" cy="1156800"/>
            </a:xfrm>
            <a:prstGeom prst="rect">
              <a:avLst/>
            </a:prstGeom>
            <a:noFill/>
            <a:ln>
              <a:noFill/>
            </a:ln>
          </p:spPr>
          <p:txBody>
            <a:bodyPr spcFirstLastPara="1" wrap="square" lIns="44450" tIns="22225" rIns="0" bIns="22225"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AU" sz="3500" b="0" i="0" u="none" strike="noStrike" cap="none">
                  <a:solidFill>
                    <a:schemeClr val="lt1"/>
                  </a:solidFill>
                  <a:latin typeface="Arial"/>
                  <a:ea typeface="Arial"/>
                  <a:cs typeface="Arial"/>
                  <a:sym typeface="Arial"/>
                </a:rPr>
                <a:t>Physi</a:t>
              </a:r>
              <a:r>
                <a:rPr lang="en-AU" sz="3500">
                  <a:solidFill>
                    <a:schemeClr val="lt1"/>
                  </a:solidFill>
                </a:rPr>
                <a:t>que</a:t>
              </a:r>
              <a:endParaRPr/>
            </a:p>
          </p:txBody>
        </p:sp>
        <p:sp>
          <p:nvSpPr>
            <p:cNvPr id="417" name="Google Shape;417;p29"/>
            <p:cNvSpPr/>
            <p:nvPr/>
          </p:nvSpPr>
          <p:spPr>
            <a:xfrm>
              <a:off x="2518028" y="2962954"/>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9"/>
            <p:cNvSpPr txBox="1"/>
            <p:nvPr/>
          </p:nvSpPr>
          <p:spPr>
            <a:xfrm>
              <a:off x="2894013" y="2962958"/>
              <a:ext cx="1688400" cy="960300"/>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Grands gestes</a:t>
              </a:r>
              <a:r>
                <a:rPr lang="en-AU" sz="2300" b="0" i="0" u="none" strike="noStrike" cap="none">
                  <a:solidFill>
                    <a:schemeClr val="dk1"/>
                  </a:solidFill>
                  <a:latin typeface="Arial"/>
                  <a:ea typeface="Arial"/>
                  <a:cs typeface="Arial"/>
                  <a:sym typeface="Arial"/>
                </a:rPr>
                <a:t>, </a:t>
              </a:r>
              <a:r>
                <a:rPr lang="en-AU" sz="2300">
                  <a:solidFill>
                    <a:schemeClr val="dk1"/>
                  </a:solidFill>
                </a:rPr>
                <a:t>semi-tendus</a:t>
              </a:r>
              <a:endParaRPr/>
            </a:p>
          </p:txBody>
        </p:sp>
        <p:sp>
          <p:nvSpPr>
            <p:cNvPr id="419" name="Google Shape;419;p29"/>
            <p:cNvSpPr/>
            <p:nvPr/>
          </p:nvSpPr>
          <p:spPr>
            <a:xfrm>
              <a:off x="4582433" y="2962954"/>
              <a:ext cx="2400471" cy="960188"/>
            </a:xfrm>
            <a:prstGeom prst="chevron">
              <a:avLst>
                <a:gd name="adj" fmla="val 50000"/>
              </a:avLst>
            </a:prstGeom>
            <a:solidFill>
              <a:srgbClr val="F67F08">
                <a:alpha val="89803"/>
              </a:srgbClr>
            </a:solidFill>
            <a:ln w="25400" cap="flat" cmpd="sng">
              <a:solidFill>
                <a:srgbClr val="CFD7E7">
                  <a:alpha val="89803"/>
                </a:srgb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9"/>
            <p:cNvSpPr txBox="1"/>
            <p:nvPr/>
          </p:nvSpPr>
          <p:spPr>
            <a:xfrm>
              <a:off x="5059039" y="2962958"/>
              <a:ext cx="1600500" cy="960300"/>
            </a:xfrm>
            <a:prstGeom prst="rect">
              <a:avLst/>
            </a:prstGeom>
            <a:noFill/>
            <a:ln>
              <a:noFill/>
            </a:ln>
          </p:spPr>
          <p:txBody>
            <a:bodyPr spcFirstLastPara="1" wrap="square" lIns="29200" tIns="14600" rIns="0" bIns="14600" anchor="ctr" anchorCtr="0">
              <a:noAutofit/>
            </a:bodyPr>
            <a:lstStyle/>
            <a:p>
              <a:pPr marL="0" marR="0" lvl="0" indent="0" algn="ctr" rtl="0">
                <a:lnSpc>
                  <a:spcPct val="90000"/>
                </a:lnSpc>
                <a:spcBef>
                  <a:spcPts val="0"/>
                </a:spcBef>
                <a:spcAft>
                  <a:spcPts val="0"/>
                </a:spcAft>
                <a:buClr>
                  <a:schemeClr val="dk1"/>
                </a:buClr>
                <a:buSzPts val="2300"/>
                <a:buFont typeface="Arial"/>
                <a:buNone/>
              </a:pPr>
              <a:r>
                <a:rPr lang="en-AU" sz="2300">
                  <a:solidFill>
                    <a:schemeClr val="dk1"/>
                  </a:solidFill>
                </a:rPr>
                <a:t>Urgence du mouvement</a:t>
              </a: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La </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communication</a:t>
            </a:r>
            <a:r>
              <a:rPr lang="en-AU"/>
              <a:t> en 2 mots</a:t>
            </a:r>
            <a:endParaRPr/>
          </a:p>
        </p:txBody>
      </p:sp>
      <p:sp>
        <p:nvSpPr>
          <p:cNvPr id="426" name="Google Shape;426;p30"/>
          <p:cNvSpPr txBox="1">
            <a:spLocks noGrp="1"/>
          </p:cNvSpPr>
          <p:nvPr>
            <p:ph type="body" idx="1"/>
          </p:nvPr>
        </p:nvSpPr>
        <p:spPr>
          <a:xfrm>
            <a:off x="442664" y="1417638"/>
            <a:ext cx="8229600" cy="297491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Moins de mots… Mais plus d’informations</a:t>
            </a:r>
            <a:endParaRPr/>
          </a:p>
          <a:p>
            <a:pPr marL="342900" lvl="0" indent="-342900" algn="l" rtl="0">
              <a:spcBef>
                <a:spcPts val="480"/>
              </a:spcBef>
              <a:spcAft>
                <a:spcPts val="0"/>
              </a:spcAft>
              <a:buClr>
                <a:schemeClr val="dk1"/>
              </a:buClr>
              <a:buSzPts val="2400"/>
              <a:buChar char="•"/>
            </a:pPr>
            <a:r>
              <a:rPr lang="en-AU" sz="2400"/>
              <a:t>Donner des informations au joueur pour qu’il puisse résoudre le problème par lui/elle-même: « 10, 2 mètres »</a:t>
            </a:r>
            <a:endParaRPr/>
          </a:p>
          <a:p>
            <a:pPr marL="342900" lvl="0" indent="-342900" algn="l" rtl="0">
              <a:spcBef>
                <a:spcPts val="480"/>
              </a:spcBef>
              <a:spcAft>
                <a:spcPts val="0"/>
              </a:spcAft>
              <a:buClr>
                <a:schemeClr val="dk1"/>
              </a:buClr>
              <a:buSzPts val="2400"/>
              <a:buChar char="•"/>
            </a:pPr>
            <a:r>
              <a:rPr lang="en-AU" sz="2400"/>
              <a:t>Communication standardisée : permet la compréhension par toutes, dont les personnes dont l’anglais n’est pas la langue maternelle</a:t>
            </a:r>
            <a:endParaRPr/>
          </a:p>
          <a:p>
            <a:pPr marL="342900" lvl="0" indent="-342900" algn="l" rtl="0">
              <a:spcBef>
                <a:spcPts val="480"/>
              </a:spcBef>
              <a:spcAft>
                <a:spcPts val="0"/>
              </a:spcAft>
              <a:buClr>
                <a:schemeClr val="dk1"/>
              </a:buClr>
              <a:buSzPts val="2400"/>
              <a:buChar char="•"/>
            </a:pPr>
            <a:r>
              <a:rPr lang="en-AU" sz="2400"/>
              <a:t>Traduit en plusieurs langues : français, anglais, ..</a:t>
            </a:r>
            <a:endParaRPr/>
          </a:p>
          <a:p>
            <a:pPr marL="342900" lvl="0" indent="-190500" algn="l" rtl="0">
              <a:spcBef>
                <a:spcPts val="480"/>
              </a:spcBef>
              <a:spcAft>
                <a:spcPts val="0"/>
              </a:spcAft>
              <a:buClr>
                <a:schemeClr val="dk1"/>
              </a:buClr>
              <a:buSzPts val="2400"/>
              <a:buNone/>
            </a:pPr>
            <a:endParaRPr sz="2400"/>
          </a:p>
        </p:txBody>
      </p:sp>
      <p:graphicFrame>
        <p:nvGraphicFramePr>
          <p:cNvPr id="427" name="Google Shape;427;p30"/>
          <p:cNvGraphicFramePr/>
          <p:nvPr/>
        </p:nvGraphicFramePr>
        <p:xfrm>
          <a:off x="2771800" y="4241035"/>
          <a:ext cx="3204355" cy="2264361"/>
        </p:xfrm>
        <a:graphic>
          <a:graphicData uri="http://schemas.openxmlformats.org/presentationml/2006/ole">
            <mc:AlternateContent xmlns:mc="http://schemas.openxmlformats.org/markup-compatibility/2006">
              <mc:Choice xmlns:v="urn:schemas-microsoft-com:vml" Requires="v">
                <p:oleObj r:id="rId3" imgW="3204355" imgH="2264361" progId="AcroExch.Document.DC">
                  <p:embed/>
                </p:oleObj>
              </mc:Choice>
              <mc:Fallback>
                <p:oleObj r:id="rId3" imgW="3204355" imgH="2264361" progId="AcroExch.Document.DC">
                  <p:embed/>
                  <p:pic>
                    <p:nvPicPr>
                      <p:cNvPr id="427" name="Google Shape;427;p30"/>
                      <p:cNvPicPr preferRelativeResize="0"/>
                      <p:nvPr/>
                    </p:nvPicPr>
                    <p:blipFill rotWithShape="1">
                      <a:blip r:embed="rId4">
                        <a:alphaModFix/>
                      </a:blip>
                      <a:srcRect/>
                      <a:stretch/>
                    </p:blipFill>
                    <p:spPr>
                      <a:xfrm>
                        <a:off x="2771800" y="4241035"/>
                        <a:ext cx="3204355" cy="2264361"/>
                      </a:xfrm>
                      <a:prstGeom prst="rect">
                        <a:avLst/>
                      </a:prstGeom>
                      <a:noFill/>
                      <a:ln w="9525" cap="flat" cmpd="sng">
                        <a:solidFill>
                          <a:schemeClr val="accent1"/>
                        </a:solidFill>
                        <a:prstDash val="solid"/>
                        <a:round/>
                        <a:headEnd type="none" w="sm" len="sm"/>
                        <a:tailEnd type="none" w="sm" len="sm"/>
                      </a:ln>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31" descr="http://www.google.co.uk/url?sa=i&amp;source=images&amp;cd=&amp;ved=0CAUQjBw&amp;url=http%3A%2F%2Fwww.touchdump.com%2Fimages%2Fhome_sliders%2FAustralia_South_Africa.jpg&amp;ei=pSP8VJHpL4K0Pez4gZAD&amp;psig=AFQjCNGKjcgYmoF-WTBT86oe_ION4D6U2A&amp;ust=1425896741888135"/>
          <p:cNvPicPr preferRelativeResize="0"/>
          <p:nvPr/>
        </p:nvPicPr>
        <p:blipFill rotWithShape="1">
          <a:blip r:embed="rId3">
            <a:alphaModFix/>
          </a:blip>
          <a:srcRect/>
          <a:stretch/>
        </p:blipFill>
        <p:spPr>
          <a:xfrm>
            <a:off x="3051303" y="1093192"/>
            <a:ext cx="6092697" cy="4064000"/>
          </a:xfrm>
          <a:prstGeom prst="rect">
            <a:avLst/>
          </a:prstGeom>
          <a:noFill/>
          <a:ln>
            <a:noFill/>
          </a:ln>
        </p:spPr>
      </p:pic>
      <p:sp>
        <p:nvSpPr>
          <p:cNvPr id="434" name="Google Shape;434;p31"/>
          <p:cNvSpPr txBox="1">
            <a:spLocks noGrp="1"/>
          </p:cNvSpPr>
          <p:nvPr>
            <p:ph type="title"/>
          </p:nvPr>
        </p:nvSpPr>
        <p:spPr>
          <a:xfrm>
            <a:off x="1114650" y="274650"/>
            <a:ext cx="69147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4000"/>
              <a:t>Les bénéfices de la communication</a:t>
            </a:r>
            <a:endParaRPr sz="4000"/>
          </a:p>
        </p:txBody>
      </p:sp>
      <p:grpSp>
        <p:nvGrpSpPr>
          <p:cNvPr id="435" name="Google Shape;435;p31"/>
          <p:cNvGrpSpPr/>
          <p:nvPr/>
        </p:nvGrpSpPr>
        <p:grpSpPr>
          <a:xfrm>
            <a:off x="326880" y="1700808"/>
            <a:ext cx="6089295" cy="4064000"/>
            <a:chOff x="3352" y="0"/>
            <a:chExt cx="6089295" cy="4064000"/>
          </a:xfrm>
        </p:grpSpPr>
        <p:sp>
          <p:nvSpPr>
            <p:cNvPr id="436" name="Google Shape;436;p31"/>
            <p:cNvSpPr/>
            <p:nvPr/>
          </p:nvSpPr>
          <p:spPr>
            <a:xfrm>
              <a:off x="3352" y="0"/>
              <a:ext cx="2011680" cy="1950720"/>
            </a:xfrm>
            <a:prstGeom prst="upArrow">
              <a:avLst>
                <a:gd name="adj1" fmla="val 50000"/>
                <a:gd name="adj2" fmla="val 50000"/>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1"/>
            <p:cNvSpPr/>
            <p:nvPr/>
          </p:nvSpPr>
          <p:spPr>
            <a:xfrm>
              <a:off x="2075383" y="0"/>
              <a:ext cx="3413760" cy="1950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1"/>
            <p:cNvSpPr txBox="1"/>
            <p:nvPr/>
          </p:nvSpPr>
          <p:spPr>
            <a:xfrm>
              <a:off x="2075383" y="0"/>
              <a:ext cx="3413760" cy="1950720"/>
            </a:xfrm>
            <a:prstGeom prst="rect">
              <a:avLst/>
            </a:prstGeom>
            <a:noFill/>
            <a:ln>
              <a:noFill/>
            </a:ln>
          </p:spPr>
          <p:txBody>
            <a:bodyPr spcFirstLastPara="1" wrap="square" lIns="227575" tIns="0" rIns="227575" bIns="227575" anchor="ctr" anchorCtr="0">
              <a:noAutofit/>
            </a:bodyPr>
            <a:lstStyle/>
            <a:p>
              <a:pPr marL="0" marR="0" lvl="0" indent="0" algn="l" rtl="0">
                <a:lnSpc>
                  <a:spcPct val="90000"/>
                </a:lnSpc>
                <a:spcBef>
                  <a:spcPts val="0"/>
                </a:spcBef>
                <a:spcAft>
                  <a:spcPts val="0"/>
                </a:spcAft>
                <a:buClr>
                  <a:schemeClr val="dk1"/>
                </a:buClr>
                <a:buSzPts val="3200"/>
                <a:buFont typeface="Arial"/>
                <a:buNone/>
              </a:pPr>
              <a:r>
                <a:rPr lang="en-AU" sz="3200">
                  <a:solidFill>
                    <a:schemeClr val="dk1"/>
                  </a:solidFill>
                </a:rPr>
                <a:t>Plaisir</a:t>
              </a:r>
              <a:br>
                <a:rPr lang="en-AU" sz="3200" b="0" i="0" u="none" strike="noStrike" cap="none">
                  <a:solidFill>
                    <a:schemeClr val="dk1"/>
                  </a:solidFill>
                  <a:latin typeface="Arial"/>
                  <a:ea typeface="Arial"/>
                  <a:cs typeface="Arial"/>
                  <a:sym typeface="Arial"/>
                </a:rPr>
              </a:br>
              <a:r>
                <a:rPr lang="en-AU" sz="3200" b="0" i="0" u="none" strike="noStrike" cap="none">
                  <a:solidFill>
                    <a:schemeClr val="dk1"/>
                  </a:solidFill>
                  <a:latin typeface="Arial"/>
                  <a:ea typeface="Arial"/>
                  <a:cs typeface="Arial"/>
                  <a:sym typeface="Arial"/>
                </a:rPr>
                <a:t>Teamwork</a:t>
              </a:r>
              <a:br>
                <a:rPr lang="en-AU" sz="3200" b="0" i="0" u="none" strike="noStrike" cap="none">
                  <a:solidFill>
                    <a:schemeClr val="dk1"/>
                  </a:solidFill>
                  <a:latin typeface="Arial"/>
                  <a:ea typeface="Arial"/>
                  <a:cs typeface="Arial"/>
                  <a:sym typeface="Arial"/>
                </a:rPr>
              </a:br>
              <a:r>
                <a:rPr lang="en-AU" sz="3200">
                  <a:solidFill>
                    <a:schemeClr val="dk1"/>
                  </a:solidFill>
                </a:rPr>
                <a:t>Contrôle du jeu</a:t>
              </a:r>
              <a:endParaRPr/>
            </a:p>
          </p:txBody>
        </p:sp>
        <p:sp>
          <p:nvSpPr>
            <p:cNvPr id="439" name="Google Shape;439;p31"/>
            <p:cNvSpPr/>
            <p:nvPr/>
          </p:nvSpPr>
          <p:spPr>
            <a:xfrm>
              <a:off x="606856" y="2113280"/>
              <a:ext cx="2011680" cy="1950720"/>
            </a:xfrm>
            <a:prstGeom prst="downArrow">
              <a:avLst>
                <a:gd name="adj1" fmla="val 50000"/>
                <a:gd name="adj2" fmla="val 50000"/>
              </a:avLst>
            </a:prstGeom>
            <a:solidFill>
              <a:srgbClr val="FF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1"/>
            <p:cNvSpPr/>
            <p:nvPr/>
          </p:nvSpPr>
          <p:spPr>
            <a:xfrm>
              <a:off x="2678887" y="2113280"/>
              <a:ext cx="3413760" cy="19507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1"/>
            <p:cNvSpPr txBox="1"/>
            <p:nvPr/>
          </p:nvSpPr>
          <p:spPr>
            <a:xfrm>
              <a:off x="2678887" y="2113280"/>
              <a:ext cx="3413760" cy="1950720"/>
            </a:xfrm>
            <a:prstGeom prst="rect">
              <a:avLst/>
            </a:prstGeom>
            <a:noFill/>
            <a:ln>
              <a:noFill/>
            </a:ln>
          </p:spPr>
          <p:txBody>
            <a:bodyPr spcFirstLastPara="1" wrap="square" lIns="227575" tIns="0" rIns="227575" bIns="227575" anchor="ctr" anchorCtr="0">
              <a:noAutofit/>
            </a:bodyPr>
            <a:lstStyle/>
            <a:p>
              <a:pPr marL="0" marR="0" lvl="0" indent="0" algn="l" rtl="0">
                <a:lnSpc>
                  <a:spcPct val="90000"/>
                </a:lnSpc>
                <a:spcBef>
                  <a:spcPts val="0"/>
                </a:spcBef>
                <a:spcAft>
                  <a:spcPts val="0"/>
                </a:spcAft>
                <a:buClr>
                  <a:schemeClr val="dk1"/>
                </a:buClr>
                <a:buSzPts val="3200"/>
                <a:buFont typeface="Arial"/>
                <a:buNone/>
              </a:pPr>
              <a:r>
                <a:rPr lang="en-AU" sz="3200" b="0" i="0" u="none" strike="noStrike" cap="none">
                  <a:solidFill>
                    <a:schemeClr val="dk1"/>
                  </a:solidFill>
                  <a:latin typeface="Arial"/>
                  <a:ea typeface="Arial"/>
                  <a:cs typeface="Arial"/>
                  <a:sym typeface="Arial"/>
                </a:rPr>
                <a:t>Err</a:t>
              </a:r>
              <a:r>
                <a:rPr lang="en-AU" sz="3200">
                  <a:solidFill>
                    <a:schemeClr val="dk1"/>
                  </a:solidFill>
                </a:rPr>
                <a:t>eurs</a:t>
              </a:r>
              <a:br>
                <a:rPr lang="en-AU" sz="3200" b="0" i="0" u="none" strike="noStrike" cap="none">
                  <a:solidFill>
                    <a:schemeClr val="dk1"/>
                  </a:solidFill>
                  <a:latin typeface="Arial"/>
                  <a:ea typeface="Arial"/>
                  <a:cs typeface="Arial"/>
                  <a:sym typeface="Arial"/>
                </a:rPr>
              </a:br>
              <a:r>
                <a:rPr lang="en-AU" sz="3200">
                  <a:solidFill>
                    <a:schemeClr val="dk1"/>
                  </a:solidFill>
                </a:rPr>
                <a:t>Arrêts de jeu</a:t>
              </a:r>
              <a:br>
                <a:rPr lang="en-AU" sz="3200" b="0" i="0" u="none" strike="noStrike" cap="none">
                  <a:solidFill>
                    <a:schemeClr val="dk1"/>
                  </a:solidFill>
                  <a:latin typeface="Arial"/>
                  <a:ea typeface="Arial"/>
                  <a:cs typeface="Arial"/>
                  <a:sym typeface="Arial"/>
                </a:rPr>
              </a:br>
              <a:r>
                <a:rPr lang="en-AU" sz="3200" b="0" i="0" u="none" strike="noStrike" cap="none">
                  <a:solidFill>
                    <a:schemeClr val="dk1"/>
                  </a:solidFill>
                  <a:latin typeface="Arial"/>
                  <a:ea typeface="Arial"/>
                  <a:cs typeface="Arial"/>
                  <a:sym typeface="Arial"/>
                </a:rPr>
                <a:t>Confusion</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32"/>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4</a:t>
            </a:r>
            <a:br>
              <a:rPr lang="en-AU" sz="4410"/>
            </a:br>
            <a:br>
              <a:rPr lang="en-AU" sz="3600"/>
            </a:br>
            <a:r>
              <a:rPr lang="en-AU" sz="3600"/>
              <a:t>ASPECTS TECHNIQUES DU JEU/MATCH (1ère partie)</a:t>
            </a:r>
            <a:endParaRPr sz="3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Domaines techniques</a:t>
            </a:r>
            <a:endParaRPr/>
          </a:p>
        </p:txBody>
      </p:sp>
      <p:sp>
        <p:nvSpPr>
          <p:cNvPr id="452" name="Google Shape;452;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Le </a:t>
            </a: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Touch</a:t>
            </a:r>
            <a:endParaRPr/>
          </a:p>
          <a:p>
            <a:pPr marL="342900" lvl="0" indent="-342900" algn="l" rtl="0">
              <a:spcBef>
                <a:spcPts val="560"/>
              </a:spcBef>
              <a:spcAft>
                <a:spcPts val="0"/>
              </a:spcAft>
              <a:buClr>
                <a:schemeClr val="dk1"/>
              </a:buClr>
              <a:buSzPts val="2800"/>
              <a:buChar char="•"/>
            </a:pPr>
            <a:r>
              <a:rPr lang="en-AU" sz="2800"/>
              <a:t>La marque</a:t>
            </a:r>
            <a:endParaRPr/>
          </a:p>
          <a:p>
            <a:pPr marL="342900" lvl="0" indent="-342900" algn="l" rtl="0">
              <a:spcBef>
                <a:spcPts val="560"/>
              </a:spcBef>
              <a:spcAft>
                <a:spcPts val="0"/>
              </a:spcAft>
              <a:buClr>
                <a:schemeClr val="dk1"/>
              </a:buClr>
              <a:buSzPts val="2800"/>
              <a:buChar char="•"/>
            </a:pPr>
            <a:r>
              <a:rPr lang="en-AU" sz="2800"/>
              <a:t>Actions près de la ligne d’essai</a:t>
            </a:r>
            <a:endParaRPr sz="2800"/>
          </a:p>
          <a:p>
            <a:pPr marL="342900" lvl="0" indent="-342900" algn="l" rtl="0">
              <a:spcBef>
                <a:spcPts val="560"/>
              </a:spcBef>
              <a:spcAft>
                <a:spcPts val="0"/>
              </a:spcAft>
              <a:buClr>
                <a:schemeClr val="dk1"/>
              </a:buClr>
              <a:buSzPts val="2800"/>
              <a:buChar char="•"/>
            </a:pPr>
            <a:r>
              <a:rPr lang="en-AU" sz="2800"/>
              <a:t>Rollball et le demi</a:t>
            </a:r>
            <a:endParaRPr/>
          </a:p>
          <a:p>
            <a:pPr marL="342900" lvl="0" indent="-342900" algn="l" rtl="0">
              <a:spcBef>
                <a:spcPts val="560"/>
              </a:spcBef>
              <a:spcAft>
                <a:spcPts val="0"/>
              </a:spcAft>
              <a:buClr>
                <a:schemeClr val="dk1"/>
              </a:buClr>
              <a:buSzPts val="2800"/>
              <a:buChar char="•"/>
            </a:pPr>
            <a:r>
              <a:rPr lang="en-AU" sz="2800"/>
              <a:t>En jeu et hors-jeu</a:t>
            </a:r>
            <a:endParaRPr/>
          </a:p>
          <a:p>
            <a:pPr marL="342900" lvl="0" indent="-165100" algn="l" rtl="0">
              <a:spcBef>
                <a:spcPts val="560"/>
              </a:spcBef>
              <a:spcAft>
                <a:spcPts val="0"/>
              </a:spcAft>
              <a:buClr>
                <a:schemeClr val="dk1"/>
              </a:buClr>
              <a:buSzPts val="2800"/>
              <a:buNone/>
            </a:pPr>
            <a:endParaRPr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34" descr="Touch"/>
          <p:cNvPicPr preferRelativeResize="0"/>
          <p:nvPr/>
        </p:nvPicPr>
        <p:blipFill rotWithShape="1">
          <a:blip r:embed="rId3">
            <a:alphaModFix/>
          </a:blip>
          <a:srcRect/>
          <a:stretch/>
        </p:blipFill>
        <p:spPr>
          <a:xfrm>
            <a:off x="3586506" y="4046839"/>
            <a:ext cx="2857702" cy="2000391"/>
          </a:xfrm>
          <a:prstGeom prst="rect">
            <a:avLst/>
          </a:prstGeom>
          <a:noFill/>
          <a:ln>
            <a:noFill/>
          </a:ln>
        </p:spPr>
      </p:pic>
      <p:pic>
        <p:nvPicPr>
          <p:cNvPr id="458" name="Google Shape;458;p34" descr="DivingTry 3"/>
          <p:cNvPicPr preferRelativeResize="0"/>
          <p:nvPr/>
        </p:nvPicPr>
        <p:blipFill rotWithShape="1">
          <a:blip r:embed="rId4">
            <a:alphaModFix/>
          </a:blip>
          <a:srcRect/>
          <a:stretch/>
        </p:blipFill>
        <p:spPr>
          <a:xfrm>
            <a:off x="457200" y="1268761"/>
            <a:ext cx="3394719" cy="2248740"/>
          </a:xfrm>
          <a:prstGeom prst="rect">
            <a:avLst/>
          </a:prstGeom>
          <a:noFill/>
          <a:ln>
            <a:noFill/>
          </a:ln>
        </p:spPr>
      </p:pic>
      <p:pic>
        <p:nvPicPr>
          <p:cNvPr id="459" name="Google Shape;459;p34" descr="DivingTry 2"/>
          <p:cNvPicPr preferRelativeResize="0"/>
          <p:nvPr/>
        </p:nvPicPr>
        <p:blipFill rotWithShape="1">
          <a:blip r:embed="rId5">
            <a:alphaModFix/>
          </a:blip>
          <a:srcRect/>
          <a:stretch/>
        </p:blipFill>
        <p:spPr>
          <a:xfrm>
            <a:off x="4572000" y="1268760"/>
            <a:ext cx="3548877" cy="2560563"/>
          </a:xfrm>
          <a:prstGeom prst="rect">
            <a:avLst/>
          </a:prstGeom>
          <a:noFill/>
          <a:ln>
            <a:noFill/>
          </a:ln>
        </p:spPr>
      </p:pic>
      <p:sp>
        <p:nvSpPr>
          <p:cNvPr id="460" name="Google Shape;460;p34"/>
          <p:cNvSpPr txBox="1"/>
          <p:nvPr/>
        </p:nvSpPr>
        <p:spPr>
          <a:xfrm>
            <a:off x="6444200" y="4128275"/>
            <a:ext cx="2811300" cy="132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4000">
                <a:solidFill>
                  <a:schemeClr val="dk1"/>
                </a:solidFill>
              </a:rPr>
              <a:t>Prenez une décision !</a:t>
            </a:r>
            <a:endParaRPr/>
          </a:p>
        </p:txBody>
      </p:sp>
      <p:sp>
        <p:nvSpPr>
          <p:cNvPr id="461" name="Google Shape;461;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Touch </a:t>
            </a:r>
            <a:r>
              <a:rPr lang="en-AU"/>
              <a:t>ou pas ?</a:t>
            </a:r>
            <a:endParaRPr/>
          </a:p>
        </p:txBody>
      </p:sp>
      <p:pic>
        <p:nvPicPr>
          <p:cNvPr id="462" name="Google Shape;462;p34"/>
          <p:cNvPicPr preferRelativeResize="0"/>
          <p:nvPr/>
        </p:nvPicPr>
        <p:blipFill rotWithShape="1">
          <a:blip r:embed="rId6">
            <a:alphaModFix/>
          </a:blip>
          <a:srcRect/>
          <a:stretch/>
        </p:blipFill>
        <p:spPr>
          <a:xfrm>
            <a:off x="755576" y="3622557"/>
            <a:ext cx="2339752" cy="284895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Qu’est ce qu’un T</a:t>
            </a: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ouch</a:t>
            </a:r>
            <a:r>
              <a:rPr lang="en-AU"/>
              <a:t>…</a:t>
            </a:r>
            <a:endParaRPr/>
          </a:p>
        </p:txBody>
      </p:sp>
      <p:sp>
        <p:nvSpPr>
          <p:cNvPr id="468" name="Google Shape;468;p35"/>
          <p:cNvSpPr txBox="1">
            <a:spLocks noGrp="1"/>
          </p:cNvSpPr>
          <p:nvPr>
            <p:ph type="body" idx="1"/>
          </p:nvPr>
        </p:nvSpPr>
        <p:spPr>
          <a:xfrm>
            <a:off x="348700" y="1224950"/>
            <a:ext cx="8512200" cy="52932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Un contact légitime entre le joueur en possession du ballon et le défenseur</a:t>
            </a:r>
            <a:endParaRPr/>
          </a:p>
          <a:p>
            <a:pPr marL="742950" lvl="1" indent="-285750" algn="l" rtl="0">
              <a:spcBef>
                <a:spcPts val="480"/>
              </a:spcBef>
              <a:spcAft>
                <a:spcPts val="0"/>
              </a:spcAft>
              <a:buClr>
                <a:schemeClr val="dk1"/>
              </a:buClr>
              <a:buSzPts val="2400"/>
              <a:buChar char="–"/>
            </a:pPr>
            <a:r>
              <a:rPr lang="en-AU" sz="2400"/>
              <a:t>Que faire si un attaquant marche sur la chaussure du défenseur ?</a:t>
            </a:r>
            <a:endParaRPr/>
          </a:p>
          <a:p>
            <a:pPr marL="742950" lvl="1" indent="-285750" algn="l" rtl="0">
              <a:spcBef>
                <a:spcPts val="480"/>
              </a:spcBef>
              <a:spcAft>
                <a:spcPts val="0"/>
              </a:spcAft>
              <a:buClr>
                <a:schemeClr val="dk1"/>
              </a:buClr>
              <a:buSzPts val="2400"/>
              <a:buChar char="–"/>
            </a:pPr>
            <a:r>
              <a:rPr lang="en-AU" sz="2400"/>
              <a:t>Que faire si un attaquant frôle un défenseur qui recule ?</a:t>
            </a:r>
            <a:endParaRPr/>
          </a:p>
          <a:p>
            <a:pPr marL="342900" lvl="0" indent="-342900" algn="l" rtl="0">
              <a:spcBef>
                <a:spcPts val="560"/>
              </a:spcBef>
              <a:spcAft>
                <a:spcPts val="0"/>
              </a:spcAft>
              <a:buClr>
                <a:schemeClr val="dk1"/>
              </a:buClr>
              <a:buSzPts val="2800"/>
              <a:buChar char="•"/>
            </a:pPr>
            <a:r>
              <a:rPr lang="en-AU" sz="2800"/>
              <a:t>Implique un contact minimal avec ou sur le corps, les cheveux, le maillot, le ballon, les chaussures ou la casquette</a:t>
            </a:r>
            <a:endParaRPr/>
          </a:p>
          <a:p>
            <a:pPr marL="742950" lvl="1" indent="-285750" algn="l" rtl="0">
              <a:spcBef>
                <a:spcPts val="480"/>
              </a:spcBef>
              <a:spcAft>
                <a:spcPts val="0"/>
              </a:spcAft>
              <a:buClr>
                <a:schemeClr val="dk1"/>
              </a:buClr>
              <a:buSzPts val="2400"/>
              <a:buChar char="–"/>
            </a:pPr>
            <a:r>
              <a:rPr lang="en-AU" sz="2400"/>
              <a:t>Que faire si la force utilisée est plus que minimale ?</a:t>
            </a:r>
            <a:endParaRPr/>
          </a:p>
          <a:p>
            <a:pPr marL="742950" lvl="1" indent="-285750" algn="l" rtl="0">
              <a:spcBef>
                <a:spcPts val="480"/>
              </a:spcBef>
              <a:spcAft>
                <a:spcPts val="0"/>
              </a:spcAft>
              <a:buClr>
                <a:schemeClr val="dk1"/>
              </a:buClr>
              <a:buSzPts val="2400"/>
              <a:buChar char="–"/>
            </a:pPr>
            <a:r>
              <a:rPr lang="en-AU" sz="2400"/>
              <a:t>Que faire lorsque le toucher fait tomber la casquette ?</a:t>
            </a:r>
            <a:endParaRPr/>
          </a:p>
          <a:p>
            <a:pPr marL="0" lvl="0" indent="0" algn="l" rtl="0">
              <a:spcBef>
                <a:spcPts val="560"/>
              </a:spcBef>
              <a:spcAft>
                <a:spcPts val="0"/>
              </a:spcAft>
              <a:buClr>
                <a:schemeClr val="dk1"/>
              </a:buClr>
              <a:buSzPts val="2800"/>
              <a:buNone/>
            </a:pPr>
            <a:endParaRPr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36"/>
          <p:cNvSpPr txBox="1">
            <a:spLocks noGrp="1"/>
          </p:cNvSpPr>
          <p:nvPr>
            <p:ph type="title"/>
          </p:nvPr>
        </p:nvSpPr>
        <p:spPr>
          <a:xfrm>
            <a:off x="951345" y="274650"/>
            <a:ext cx="7878280" cy="11430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1"/>
              </a:buClr>
              <a:buSzPts val="4400"/>
              <a:buFont typeface="Arial"/>
              <a:buNone/>
            </a:pPr>
            <a:r>
              <a:rPr lang="en-AU" sz="4000" dirty="0"/>
              <a:t>Les touchers </a:t>
            </a:r>
            <a:r>
              <a:rPr lang="en-AU" sz="4000" dirty="0" err="1"/>
              <a:t>doivent</a:t>
            </a:r>
            <a:r>
              <a:rPr lang="en-AU" sz="4000" dirty="0"/>
              <a:t> </a:t>
            </a:r>
            <a:br>
              <a:rPr lang="en-AU" sz="4000" dirty="0"/>
            </a:br>
            <a:r>
              <a:rPr lang="en-AU" sz="4000" dirty="0" err="1"/>
              <a:t>être</a:t>
            </a:r>
            <a:r>
              <a:rPr lang="en-AU" sz="4000" dirty="0"/>
              <a:t> </a:t>
            </a:r>
            <a:r>
              <a:rPr lang="en-AU" sz="4000" dirty="0" err="1"/>
              <a:t>annoncés</a:t>
            </a:r>
            <a:endParaRPr sz="4000" dirty="0"/>
          </a:p>
        </p:txBody>
      </p:sp>
      <p:sp>
        <p:nvSpPr>
          <p:cNvPr id="475" name="Google Shape;475;p36"/>
          <p:cNvSpPr txBox="1">
            <a:spLocks noGrp="1"/>
          </p:cNvSpPr>
          <p:nvPr>
            <p:ph type="body" idx="1"/>
          </p:nvPr>
        </p:nvSpPr>
        <p:spPr>
          <a:xfrm>
            <a:off x="457200" y="1600200"/>
            <a:ext cx="8229600" cy="4871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Encourager tous les joueurs à annoncer les touchers</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Les joueurs ne doivent pas annoncer des touchers qui ne sont pas effectués </a:t>
            </a:r>
            <a:endParaRPr/>
          </a:p>
          <a:p>
            <a:pPr marL="342900" lvl="0" indent="0" algn="l" rtl="0">
              <a:spcBef>
                <a:spcPts val="480"/>
              </a:spcBef>
              <a:spcAft>
                <a:spcPts val="0"/>
              </a:spcAft>
              <a:buNone/>
            </a:pPr>
            <a:endParaRPr sz="2400"/>
          </a:p>
          <a:p>
            <a:pPr marL="342900" lvl="0" indent="-342900" algn="l" rtl="0">
              <a:spcBef>
                <a:spcPts val="480"/>
              </a:spcBef>
              <a:spcAft>
                <a:spcPts val="0"/>
              </a:spcAft>
              <a:buClr>
                <a:schemeClr val="dk1"/>
              </a:buClr>
              <a:buSzPts val="2400"/>
              <a:buChar char="•"/>
            </a:pPr>
            <a:r>
              <a:rPr lang="en-AU" sz="2400"/>
              <a:t>Les joueurs ne doivent pas annoncer des touchers avant qu’ils ne soient faits</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L’arbitre doit prendre acte des touchers annoncés</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La règle de base est de croire le joueur</a:t>
            </a:r>
            <a:endParaRPr sz="2400" b="1" i="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37"/>
          <p:cNvSpPr txBox="1">
            <a:spLocks noGrp="1"/>
          </p:cNvSpPr>
          <p:nvPr>
            <p:ph type="title"/>
          </p:nvPr>
        </p:nvSpPr>
        <p:spPr>
          <a:xfrm>
            <a:off x="765425" y="104750"/>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3200"/>
              <a:t>Prendre en compte une annonce</a:t>
            </a:r>
            <a:endParaRPr sz="3200"/>
          </a:p>
        </p:txBody>
      </p:sp>
      <p:sp>
        <p:nvSpPr>
          <p:cNvPr id="482" name="Google Shape;482;p3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AU" sz="2800"/>
              <a:t>Que feriez vous pour un :</a:t>
            </a:r>
            <a:endParaRPr/>
          </a:p>
          <a:p>
            <a:pPr marL="342900" lvl="0" indent="-165100" algn="l" rtl="0">
              <a:lnSpc>
                <a:spcPct val="90000"/>
              </a:lnSpc>
              <a:spcBef>
                <a:spcPts val="560"/>
              </a:spcBef>
              <a:spcAft>
                <a:spcPts val="0"/>
              </a:spcAft>
              <a:buClr>
                <a:schemeClr val="dk1"/>
              </a:buClr>
              <a:buSzPts val="2800"/>
              <a:buNone/>
            </a:pPr>
            <a:endParaRPr sz="2800"/>
          </a:p>
          <a:p>
            <a:pPr marL="514350" lvl="0" indent="-514350" algn="l" rtl="0">
              <a:lnSpc>
                <a:spcPct val="90000"/>
              </a:lnSpc>
              <a:spcBef>
                <a:spcPts val="560"/>
              </a:spcBef>
              <a:spcAft>
                <a:spcPts val="0"/>
              </a:spcAft>
              <a:buClr>
                <a:schemeClr val="dk1"/>
              </a:buClr>
              <a:buSzPts val="2800"/>
              <a:buFont typeface="Arial"/>
              <a:buAutoNum type="alphaUcPeriod"/>
            </a:pPr>
            <a:r>
              <a:rPr lang="en-AU" sz="2800"/>
              <a:t>Toucher standard</a:t>
            </a:r>
            <a:endParaRPr/>
          </a:p>
          <a:p>
            <a:pPr marL="514350" lvl="0" indent="-514350" algn="l" rtl="0">
              <a:lnSpc>
                <a:spcPct val="90000"/>
              </a:lnSpc>
              <a:spcBef>
                <a:spcPts val="560"/>
              </a:spcBef>
              <a:spcAft>
                <a:spcPts val="0"/>
              </a:spcAft>
              <a:buClr>
                <a:schemeClr val="dk1"/>
              </a:buClr>
              <a:buSzPts val="2800"/>
              <a:buFont typeface="Arial"/>
              <a:buAutoNum type="alphaUcPeriod"/>
            </a:pPr>
            <a:r>
              <a:rPr lang="en-AU" sz="2800"/>
              <a:t>Toucher annoncé après que le ballon </a:t>
            </a: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est</a:t>
            </a:r>
            <a:r>
              <a:rPr lang="en-AU" sz="2800"/>
              <a:t> parti</a:t>
            </a:r>
            <a:endParaRPr/>
          </a:p>
          <a:p>
            <a:pPr marL="514350" lvl="0" indent="-514350" algn="l" rtl="0">
              <a:lnSpc>
                <a:spcPct val="90000"/>
              </a:lnSpc>
              <a:spcBef>
                <a:spcPts val="560"/>
              </a:spcBef>
              <a:spcAft>
                <a:spcPts val="0"/>
              </a:spcAft>
              <a:buClr>
                <a:schemeClr val="dk1"/>
              </a:buClr>
              <a:buSzPts val="2800"/>
              <a:buFont typeface="Arial"/>
              <a:buAutoNum type="alphaUcPeriod"/>
            </a:pPr>
            <a:r>
              <a:rPr lang="en-AU" sz="2800"/>
              <a:t>Toucher annoncé avant la passe</a:t>
            </a:r>
            <a:endParaRPr/>
          </a:p>
          <a:p>
            <a:pPr marL="514350" lvl="0" indent="-514350" algn="l" rtl="0">
              <a:lnSpc>
                <a:spcPct val="90000"/>
              </a:lnSpc>
              <a:spcBef>
                <a:spcPts val="560"/>
              </a:spcBef>
              <a:spcAft>
                <a:spcPts val="0"/>
              </a:spcAft>
              <a:buClr>
                <a:schemeClr val="dk1"/>
              </a:buClr>
              <a:buSzPts val="2800"/>
              <a:buFont typeface="Arial"/>
              <a:buAutoNum type="alphaUcPeriod"/>
            </a:pPr>
            <a:r>
              <a:rPr lang="en-AU" sz="2800"/>
              <a:t>Touch/No Touch annoncé</a:t>
            </a:r>
            <a:endParaRPr/>
          </a:p>
          <a:p>
            <a:pPr marL="0" lvl="0" indent="0" algn="l" rtl="0">
              <a:lnSpc>
                <a:spcPct val="90000"/>
              </a:lnSpc>
              <a:spcBef>
                <a:spcPts val="560"/>
              </a:spcBef>
              <a:spcAft>
                <a:spcPts val="0"/>
              </a:spcAft>
              <a:buClr>
                <a:schemeClr val="dk1"/>
              </a:buClr>
              <a:buSzPts val="2800"/>
              <a:buNone/>
            </a:pPr>
            <a:endParaRPr sz="2800"/>
          </a:p>
          <a:p>
            <a:pPr marL="0" lvl="0" indent="0" algn="l" rtl="0">
              <a:lnSpc>
                <a:spcPct val="90000"/>
              </a:lnSpc>
              <a:spcBef>
                <a:spcPts val="560"/>
              </a:spcBef>
              <a:spcAft>
                <a:spcPts val="0"/>
              </a:spcAft>
              <a:buClr>
                <a:schemeClr val="dk1"/>
              </a:buClr>
              <a:buSzPts val="2800"/>
              <a:buNone/>
            </a:pPr>
            <a:r>
              <a:rPr lang="en-AU" sz="2800"/>
              <a:t>Utiliser tous les moyens à votre disposition : sifflet, communication verbale et physique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Touchers ratés</a:t>
            </a:r>
            <a:endParaRPr/>
          </a:p>
        </p:txBody>
      </p:sp>
      <p:sp>
        <p:nvSpPr>
          <p:cNvPr id="489" name="Google Shape;489;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a:t>Si vous voyez un no Touch :</a:t>
            </a:r>
            <a:endParaRPr/>
          </a:p>
          <a:p>
            <a:pPr marL="742950" lvl="1" indent="-285750" algn="l" rtl="0">
              <a:spcBef>
                <a:spcPts val="480"/>
              </a:spcBef>
              <a:spcAft>
                <a:spcPts val="0"/>
              </a:spcAft>
              <a:buClr>
                <a:schemeClr val="dk1"/>
              </a:buClr>
              <a:buSzPts val="2400"/>
              <a:buChar char="–"/>
            </a:pPr>
            <a:r>
              <a:rPr lang="en-AU" sz="2400"/>
              <a:t>Laisser l’avantage</a:t>
            </a:r>
            <a:endParaRPr/>
          </a:p>
          <a:p>
            <a:pPr marL="742950" lvl="1" indent="-285750" algn="l" rtl="0">
              <a:spcBef>
                <a:spcPts val="480"/>
              </a:spcBef>
              <a:spcAft>
                <a:spcPts val="0"/>
              </a:spcAft>
              <a:buClr>
                <a:schemeClr val="dk1"/>
              </a:buClr>
              <a:buSzPts val="2400"/>
              <a:buChar char="–"/>
            </a:pPr>
            <a:r>
              <a:rPr lang="en-AU"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Pénaliser</a:t>
            </a:r>
            <a:r>
              <a:rPr lang="en-AU" sz="2400"/>
              <a:t> et si mensonge alors exclusion</a:t>
            </a:r>
            <a:endParaRPr sz="2400"/>
          </a:p>
          <a:p>
            <a:pPr marL="742950" lvl="1" indent="-285750" algn="l" rtl="0">
              <a:spcBef>
                <a:spcPts val="480"/>
              </a:spcBef>
              <a:spcAft>
                <a:spcPts val="0"/>
              </a:spcAft>
              <a:buClr>
                <a:schemeClr val="dk1"/>
              </a:buClr>
              <a:buSzPts val="2400"/>
              <a:buChar char="–"/>
            </a:pPr>
            <a:r>
              <a:rPr lang="en-AU" sz="2400"/>
              <a:t>Quel est le geste approprié ?</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a:t>Que doit faire le défenseur ?</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a:t>Que doit faire l’attaquant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Rollball</a:t>
            </a:r>
            <a:r>
              <a:rPr lang="en-AU"/>
              <a:t> volontaire</a:t>
            </a:r>
            <a:endParaRPr/>
          </a:p>
        </p:txBody>
      </p:sp>
      <p:sp>
        <p:nvSpPr>
          <p:cNvPr id="496" name="Google Shape;496;p39"/>
          <p:cNvSpPr txBox="1">
            <a:spLocks noGrp="1"/>
          </p:cNvSpPr>
          <p:nvPr>
            <p:ph type="body" idx="1"/>
          </p:nvPr>
        </p:nvSpPr>
        <p:spPr>
          <a:xfrm>
            <a:off x="5169876" y="1600200"/>
            <a:ext cx="3850500" cy="4526100"/>
          </a:xfrm>
          <a:prstGeom prst="rect">
            <a:avLst/>
          </a:prstGeom>
          <a:noFill/>
          <a:ln>
            <a:noFill/>
          </a:ln>
        </p:spPr>
        <p:txBody>
          <a:bodyPr spcFirstLastPara="1" wrap="square" lIns="91425" tIns="45700" rIns="91425" bIns="45700" anchor="t" anchorCtr="0">
            <a:normAutofit/>
          </a:bodyPr>
          <a:lstStyle/>
          <a:p>
            <a:pPr marL="342900" lvl="0" indent="-406400" algn="l" rtl="0">
              <a:spcBef>
                <a:spcPts val="0"/>
              </a:spcBef>
              <a:spcAft>
                <a:spcPts val="0"/>
              </a:spcAft>
              <a:buSzPts val="2800"/>
              <a:buChar char="•"/>
            </a:pPr>
            <a:r>
              <a:rPr lang="en-AU" sz="2800"/>
              <a:t>Est-ce différent d’un no touch ?</a:t>
            </a:r>
            <a:endParaRPr sz="2800"/>
          </a:p>
          <a:p>
            <a:pPr marL="342900" lvl="0" indent="-406400" algn="l" rtl="0">
              <a:spcBef>
                <a:spcPts val="0"/>
              </a:spcBef>
              <a:spcAft>
                <a:spcPts val="0"/>
              </a:spcAft>
              <a:buSzPts val="2800"/>
              <a:buChar char="•"/>
            </a:pPr>
            <a:r>
              <a:rPr lang="en-AU" sz="2800"/>
              <a:t>Vous l’avez vu</a:t>
            </a:r>
            <a:endParaRPr sz="2800"/>
          </a:p>
          <a:p>
            <a:pPr marL="342900" lvl="0" indent="-342900" algn="l" rtl="0">
              <a:spcBef>
                <a:spcPts val="560"/>
              </a:spcBef>
              <a:spcAft>
                <a:spcPts val="0"/>
              </a:spcAft>
              <a:buClr>
                <a:schemeClr val="dk1"/>
              </a:buClr>
              <a:buSzPts val="2800"/>
              <a:buChar char="•"/>
            </a:pPr>
            <a:r>
              <a:rPr lang="en-AU" sz="2800"/>
              <a:t>Etes vous sûr(e) ? </a:t>
            </a:r>
            <a:endParaRPr/>
          </a:p>
          <a:p>
            <a:pPr marL="342900" lvl="0" indent="-342900" algn="l" rtl="0">
              <a:spcBef>
                <a:spcPts val="560"/>
              </a:spcBef>
              <a:spcAft>
                <a:spcPts val="0"/>
              </a:spcAft>
              <a:buClr>
                <a:schemeClr val="dk1"/>
              </a:buClr>
              <a:buSzPts val="2800"/>
              <a:buChar char="•"/>
            </a:pPr>
            <a:r>
              <a:rPr lang="en-AU" sz="2800"/>
              <a:t>Que faire ensuite ?</a:t>
            </a:r>
            <a:endParaRPr/>
          </a:p>
        </p:txBody>
      </p:sp>
      <p:pic>
        <p:nvPicPr>
          <p:cNvPr id="497" name="Google Shape;497;p39"/>
          <p:cNvPicPr preferRelativeResize="0"/>
          <p:nvPr/>
        </p:nvPicPr>
        <p:blipFill rotWithShape="1">
          <a:blip r:embed="rId3">
            <a:alphaModFix/>
          </a:blip>
          <a:srcRect/>
          <a:stretch/>
        </p:blipFill>
        <p:spPr>
          <a:xfrm>
            <a:off x="416103" y="2429676"/>
            <a:ext cx="4392488" cy="3571875"/>
          </a:xfrm>
          <a:prstGeom prst="rect">
            <a:avLst/>
          </a:prstGeom>
          <a:noFill/>
          <a:ln>
            <a:noFill/>
          </a:ln>
        </p:spPr>
      </p:pic>
      <p:sp>
        <p:nvSpPr>
          <p:cNvPr id="498" name="Google Shape;498;p39"/>
          <p:cNvSpPr/>
          <p:nvPr/>
        </p:nvSpPr>
        <p:spPr>
          <a:xfrm>
            <a:off x="1802511" y="3896522"/>
            <a:ext cx="2108394" cy="1500187"/>
          </a:xfrm>
          <a:prstGeom prst="wedgeEllipseCallout">
            <a:avLst>
              <a:gd name="adj1" fmla="val -66797"/>
              <a:gd name="adj2" fmla="val -35137"/>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Je l’ai touché !</a:t>
            </a:r>
            <a:endParaRPr/>
          </a:p>
        </p:txBody>
      </p:sp>
      <p:sp>
        <p:nvSpPr>
          <p:cNvPr id="499" name="Google Shape;499;p39"/>
          <p:cNvSpPr/>
          <p:nvPr/>
        </p:nvSpPr>
        <p:spPr>
          <a:xfrm>
            <a:off x="416103" y="1417638"/>
            <a:ext cx="2108394" cy="1500187"/>
          </a:xfrm>
          <a:prstGeom prst="wedgeEllipseCallout">
            <a:avLst>
              <a:gd name="adj1" fmla="val -16633"/>
              <a:gd name="adj2" fmla="val 72798"/>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J’ai pas touché !</a:t>
            </a:r>
            <a:endParaRPr/>
          </a:p>
        </p:txBody>
      </p:sp>
      <p:sp>
        <p:nvSpPr>
          <p:cNvPr id="500" name="Google Shape;500;p39"/>
          <p:cNvSpPr/>
          <p:nvPr/>
        </p:nvSpPr>
        <p:spPr>
          <a:xfrm>
            <a:off x="2885775" y="1570896"/>
            <a:ext cx="2108394" cy="1500187"/>
          </a:xfrm>
          <a:prstGeom prst="wedgeEllipseCallout">
            <a:avLst>
              <a:gd name="adj1" fmla="val -81930"/>
              <a:gd name="adj2" fmla="val 47458"/>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Eh l’arbitre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505"/>
        <p:cNvGrpSpPr/>
        <p:nvPr/>
      </p:nvGrpSpPr>
      <p:grpSpPr>
        <a:xfrm>
          <a:off x="0" y="0"/>
          <a:ext cx="0" cy="0"/>
          <a:chOff x="0" y="0"/>
          <a:chExt cx="0" cy="0"/>
        </a:xfrm>
      </p:grpSpPr>
      <p:sp>
        <p:nvSpPr>
          <p:cNvPr id="506" name="Google Shape;506;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Discussion</a:t>
            </a:r>
            <a:endParaRPr/>
          </a:p>
        </p:txBody>
      </p:sp>
      <p:sp>
        <p:nvSpPr>
          <p:cNvPr id="507" name="Google Shape;507;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AU" sz="2800"/>
              <a:t>Que faire si un joueur annonce un touch à tort ?</a:t>
            </a:r>
            <a:endParaRPr sz="2800"/>
          </a:p>
          <a:p>
            <a:pPr marL="342900" lvl="0" indent="-342900" algn="l" rtl="0">
              <a:lnSpc>
                <a:spcPct val="90000"/>
              </a:lnSpc>
              <a:spcBef>
                <a:spcPts val="560"/>
              </a:spcBef>
              <a:spcAft>
                <a:spcPts val="0"/>
              </a:spcAft>
              <a:buClr>
                <a:schemeClr val="dk1"/>
              </a:buClr>
              <a:buSzPts val="2800"/>
              <a:buChar char="•"/>
            </a:pPr>
            <a:r>
              <a:rPr lang="en-AU" sz="2800"/>
              <a:t>First offence by a </a:t>
            </a:r>
            <a:r>
              <a:rPr lang="en-AU" sz="2800">
                <a:solidFill>
                  <a:srgbClr val="7030A0"/>
                </a:solidFill>
              </a:rPr>
              <a:t>player</a:t>
            </a:r>
            <a:endParaRPr/>
          </a:p>
          <a:p>
            <a:pPr marL="342900" lvl="0" indent="-342900" algn="l" rtl="0">
              <a:lnSpc>
                <a:spcPct val="90000"/>
              </a:lnSpc>
              <a:spcBef>
                <a:spcPts val="560"/>
              </a:spcBef>
              <a:spcAft>
                <a:spcPts val="0"/>
              </a:spcAft>
              <a:buClr>
                <a:schemeClr val="dk1"/>
              </a:buClr>
              <a:buSzPts val="2800"/>
              <a:buChar char="•"/>
            </a:pPr>
            <a:r>
              <a:rPr lang="en-AU" sz="2800"/>
              <a:t>Second offence by same </a:t>
            </a:r>
            <a:r>
              <a:rPr lang="en-AU" sz="2800">
                <a:solidFill>
                  <a:srgbClr val="7030A0"/>
                </a:solidFill>
              </a:rPr>
              <a:t>player</a:t>
            </a:r>
            <a:endParaRPr/>
          </a:p>
          <a:p>
            <a:pPr marL="342900" lvl="0" indent="-342900" algn="l" rtl="0">
              <a:lnSpc>
                <a:spcPct val="90000"/>
              </a:lnSpc>
              <a:spcBef>
                <a:spcPts val="560"/>
              </a:spcBef>
              <a:spcAft>
                <a:spcPts val="0"/>
              </a:spcAft>
              <a:buClr>
                <a:schemeClr val="dk1"/>
              </a:buClr>
              <a:buSzPts val="2800"/>
              <a:buChar char="•"/>
            </a:pPr>
            <a:r>
              <a:rPr lang="en-AU" sz="2800"/>
              <a:t>Third offence by same </a:t>
            </a:r>
            <a:r>
              <a:rPr lang="en-AU" sz="2800">
                <a:solidFill>
                  <a:srgbClr val="7030A0"/>
                </a:solidFill>
              </a:rPr>
              <a:t>player</a:t>
            </a:r>
            <a:endParaRPr/>
          </a:p>
          <a:p>
            <a:pPr marL="342900" lvl="0" indent="-165100" algn="l" rtl="0">
              <a:lnSpc>
                <a:spcPct val="90000"/>
              </a:lnSpc>
              <a:spcBef>
                <a:spcPts val="560"/>
              </a:spcBef>
              <a:spcAft>
                <a:spcPts val="0"/>
              </a:spcAft>
              <a:buClr>
                <a:schemeClr val="dk1"/>
              </a:buClr>
              <a:buSzPts val="2800"/>
              <a:buNone/>
            </a:pPr>
            <a:endParaRPr sz="2800"/>
          </a:p>
          <a:p>
            <a:pPr marL="342900" lvl="0" indent="-342900" algn="l" rtl="0">
              <a:lnSpc>
                <a:spcPct val="90000"/>
              </a:lnSpc>
              <a:spcBef>
                <a:spcPts val="560"/>
              </a:spcBef>
              <a:spcAft>
                <a:spcPts val="0"/>
              </a:spcAft>
              <a:buClr>
                <a:schemeClr val="dk1"/>
              </a:buClr>
              <a:buSzPts val="2800"/>
              <a:buChar char="•"/>
            </a:pPr>
            <a:r>
              <a:rPr lang="en-AU" sz="2800"/>
              <a:t>Second offence by same </a:t>
            </a:r>
            <a:r>
              <a:rPr lang="en-AU" sz="2800">
                <a:solidFill>
                  <a:srgbClr val="00B050"/>
                </a:solidFill>
              </a:rPr>
              <a:t>team</a:t>
            </a:r>
            <a:endParaRPr/>
          </a:p>
          <a:p>
            <a:pPr marL="342900" lvl="0" indent="-342900" algn="l" rtl="0">
              <a:lnSpc>
                <a:spcPct val="90000"/>
              </a:lnSpc>
              <a:spcBef>
                <a:spcPts val="560"/>
              </a:spcBef>
              <a:spcAft>
                <a:spcPts val="0"/>
              </a:spcAft>
              <a:buClr>
                <a:schemeClr val="dk1"/>
              </a:buClr>
              <a:buSzPts val="2800"/>
              <a:buChar char="•"/>
            </a:pPr>
            <a:r>
              <a:rPr lang="en-AU" sz="2800"/>
              <a:t>Third offence by same </a:t>
            </a:r>
            <a:r>
              <a:rPr lang="en-AU" sz="2800">
                <a:solidFill>
                  <a:srgbClr val="00B050"/>
                </a:solidFill>
              </a:rPr>
              <a:t>team</a:t>
            </a:r>
            <a:endParaRPr/>
          </a:p>
          <a:p>
            <a:pPr marL="342900" lvl="0" indent="-165100" algn="l" rtl="0">
              <a:lnSpc>
                <a:spcPct val="90000"/>
              </a:lnSpc>
              <a:spcBef>
                <a:spcPts val="560"/>
              </a:spcBef>
              <a:spcAft>
                <a:spcPts val="0"/>
              </a:spcAft>
              <a:buClr>
                <a:schemeClr val="dk1"/>
              </a:buClr>
              <a:buSzPts val="2800"/>
              <a:buNone/>
            </a:pPr>
            <a:endParaRPr sz="2800"/>
          </a:p>
          <a:p>
            <a:pPr marL="342900" lvl="0" indent="-342900" algn="l" rtl="0">
              <a:lnSpc>
                <a:spcPct val="90000"/>
              </a:lnSpc>
              <a:spcBef>
                <a:spcPts val="560"/>
              </a:spcBef>
              <a:spcAft>
                <a:spcPts val="0"/>
              </a:spcAft>
              <a:buClr>
                <a:schemeClr val="dk1"/>
              </a:buClr>
              <a:buSzPts val="2800"/>
              <a:buChar char="•"/>
            </a:pPr>
            <a:r>
              <a:rPr lang="en-AU" sz="2800"/>
              <a:t>“Yes/No” or “Touch/No-Touch” Call</a:t>
            </a:r>
            <a:endParaRPr/>
          </a:p>
          <a:p>
            <a:pPr marL="342900" lvl="0" indent="-165100" algn="l" rtl="0">
              <a:lnSpc>
                <a:spcPct val="90000"/>
              </a:lnSpc>
              <a:spcBef>
                <a:spcPts val="560"/>
              </a:spcBef>
              <a:spcAft>
                <a:spcPts val="0"/>
              </a:spcAft>
              <a:buClr>
                <a:schemeClr val="dk1"/>
              </a:buClr>
              <a:buSzPts val="2800"/>
              <a:buNone/>
            </a:pPr>
            <a:endParaRPr sz="2800"/>
          </a:p>
        </p:txBody>
      </p:sp>
      <p:sp>
        <p:nvSpPr>
          <p:cNvPr id="508" name="Google Shape;508;p40"/>
          <p:cNvSpPr txBox="1"/>
          <p:nvPr/>
        </p:nvSpPr>
        <p:spPr>
          <a:xfrm>
            <a:off x="3240450" y="61200"/>
            <a:ext cx="43071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AU" sz="3000">
                <a:solidFill>
                  <a:srgbClr val="FF0000"/>
                </a:solidFill>
              </a:rPr>
              <a:t>Planche à supprimer ? car NoTouch = SinBin en V5 ?</a:t>
            </a:r>
            <a:endParaRPr sz="300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41"/>
          <p:cNvSpPr txBox="1">
            <a:spLocks noGrp="1"/>
          </p:cNvSpPr>
          <p:nvPr>
            <p:ph type="title"/>
          </p:nvPr>
        </p:nvSpPr>
        <p:spPr>
          <a:xfrm>
            <a:off x="997200" y="132675"/>
            <a:ext cx="69291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La marque – Tout un spectacle !</a:t>
            </a:r>
            <a:endParaRPr/>
          </a:p>
        </p:txBody>
      </p:sp>
      <p:pic>
        <p:nvPicPr>
          <p:cNvPr id="515" name="Google Shape;515;p41"/>
          <p:cNvPicPr preferRelativeResize="0"/>
          <p:nvPr/>
        </p:nvPicPr>
        <p:blipFill rotWithShape="1">
          <a:blip r:embed="rId3">
            <a:alphaModFix/>
          </a:blip>
          <a:srcRect/>
          <a:stretch/>
        </p:blipFill>
        <p:spPr>
          <a:xfrm>
            <a:off x="152400" y="1565174"/>
            <a:ext cx="8618726" cy="4144475"/>
          </a:xfrm>
          <a:prstGeom prst="rect">
            <a:avLst/>
          </a:prstGeom>
          <a:noFill/>
          <a:ln>
            <a:noFill/>
          </a:ln>
        </p:spPr>
      </p:pic>
      <p:sp>
        <p:nvSpPr>
          <p:cNvPr id="516" name="Google Shape;516;p41"/>
          <p:cNvSpPr/>
          <p:nvPr/>
        </p:nvSpPr>
        <p:spPr>
          <a:xfrm>
            <a:off x="152400" y="1565175"/>
            <a:ext cx="8618700" cy="4144500"/>
          </a:xfrm>
          <a:prstGeom prst="rect">
            <a:avLst/>
          </a:prstGeom>
          <a:solidFill>
            <a:srgbClr val="FFFFFF">
              <a:alpha val="5254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Touch ou essai ?</a:t>
            </a:r>
            <a:endParaRPr/>
          </a:p>
        </p:txBody>
      </p:sp>
      <p:pic>
        <p:nvPicPr>
          <p:cNvPr id="523" name="Google Shape;523;p42" descr="pasted-image-small.png"/>
          <p:cNvPicPr preferRelativeResize="0"/>
          <p:nvPr/>
        </p:nvPicPr>
        <p:blipFill rotWithShape="1">
          <a:blip r:embed="rId3">
            <a:alphaModFix/>
          </a:blip>
          <a:srcRect l="20442" r="20441"/>
          <a:stretch/>
        </p:blipFill>
        <p:spPr>
          <a:xfrm>
            <a:off x="827584" y="1413825"/>
            <a:ext cx="2579261" cy="2901669"/>
          </a:xfrm>
          <a:prstGeom prst="rect">
            <a:avLst/>
          </a:prstGeom>
          <a:noFill/>
          <a:ln>
            <a:noFill/>
          </a:ln>
        </p:spPr>
      </p:pic>
      <p:pic>
        <p:nvPicPr>
          <p:cNvPr id="524" name="Google Shape;524;p42" descr="10548116_10152657973244553_2560909509469696228_o.jpg"/>
          <p:cNvPicPr preferRelativeResize="0"/>
          <p:nvPr/>
        </p:nvPicPr>
        <p:blipFill rotWithShape="1">
          <a:blip r:embed="rId4">
            <a:alphaModFix/>
          </a:blip>
          <a:srcRect l="5522" r="5521"/>
          <a:stretch/>
        </p:blipFill>
        <p:spPr>
          <a:xfrm>
            <a:off x="5468427" y="1417638"/>
            <a:ext cx="2579261" cy="2901669"/>
          </a:xfrm>
          <a:prstGeom prst="rect">
            <a:avLst/>
          </a:prstGeom>
          <a:noFill/>
          <a:ln>
            <a:noFill/>
          </a:ln>
        </p:spPr>
      </p:pic>
      <p:pic>
        <p:nvPicPr>
          <p:cNvPr id="525" name="Google Shape;525;p42"/>
          <p:cNvPicPr preferRelativeResize="0"/>
          <p:nvPr/>
        </p:nvPicPr>
        <p:blipFill rotWithShape="1">
          <a:blip r:embed="rId5">
            <a:alphaModFix/>
          </a:blip>
          <a:srcRect/>
          <a:stretch/>
        </p:blipFill>
        <p:spPr>
          <a:xfrm>
            <a:off x="1475656" y="3946761"/>
            <a:ext cx="5652120" cy="291123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Essai </a:t>
            </a:r>
            <a:endParaRPr/>
          </a:p>
        </p:txBody>
      </p:sp>
      <p:sp>
        <p:nvSpPr>
          <p:cNvPr id="532" name="Google Shape;532;p4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a:t>Un attaquant pose la balle derrière la ligne lorsque qu’un défenseur le touche :</a:t>
            </a:r>
            <a:endParaRPr/>
          </a:p>
          <a:p>
            <a:pPr marL="342900" lvl="0" indent="-342900" algn="l" rtl="0">
              <a:spcBef>
                <a:spcPts val="560"/>
              </a:spcBef>
              <a:spcAft>
                <a:spcPts val="0"/>
              </a:spcAft>
              <a:buClr>
                <a:schemeClr val="dk1"/>
              </a:buClr>
              <a:buSzPts val="2800"/>
              <a:buChar char="•"/>
            </a:pPr>
            <a:r>
              <a:rPr lang="en-AU" sz="2800"/>
              <a:t>Essai ou pas ?</a:t>
            </a:r>
            <a:endParaRPr/>
          </a:p>
          <a:p>
            <a:pPr marL="342900" lvl="0" indent="-342900" algn="l" rtl="0">
              <a:spcBef>
                <a:spcPts val="560"/>
              </a:spcBef>
              <a:spcAft>
                <a:spcPts val="0"/>
              </a:spcAft>
              <a:buClr>
                <a:schemeClr val="dk1"/>
              </a:buClr>
              <a:buSzPts val="2800"/>
              <a:buChar char="•"/>
            </a:pPr>
            <a:r>
              <a:rPr lang="en-AU" sz="2800"/>
              <a:t>Quelle décision ?</a:t>
            </a:r>
            <a:endParaRPr/>
          </a:p>
          <a:p>
            <a:pPr marL="342900" lvl="0" indent="-342900" algn="l" rtl="0">
              <a:spcBef>
                <a:spcPts val="560"/>
              </a:spcBef>
              <a:spcAft>
                <a:spcPts val="0"/>
              </a:spcAft>
              <a:buClr>
                <a:schemeClr val="dk1"/>
              </a:buClr>
              <a:buSzPts val="2800"/>
              <a:buChar char="•"/>
            </a:pPr>
            <a:r>
              <a:rPr lang="en-AU" sz="2800"/>
              <a:t>Quelle communication ?</a:t>
            </a:r>
            <a:endParaRPr/>
          </a:p>
          <a:p>
            <a:pPr marL="342900" lvl="0" indent="-342900" algn="l" rtl="0">
              <a:spcBef>
                <a:spcPts val="560"/>
              </a:spcBef>
              <a:spcAft>
                <a:spcPts val="0"/>
              </a:spcAft>
              <a:buClr>
                <a:schemeClr val="dk1"/>
              </a:buClr>
              <a:buSzPts val="2800"/>
              <a:buChar char="•"/>
            </a:pPr>
            <a:r>
              <a:rPr lang="en-AU" sz="2800"/>
              <a:t>Où est la marque ?</a:t>
            </a:r>
            <a:endParaRPr/>
          </a:p>
          <a:p>
            <a:pPr marL="0" lvl="0" indent="0" algn="l" rtl="0">
              <a:spcBef>
                <a:spcPts val="560"/>
              </a:spcBef>
              <a:spcAft>
                <a:spcPts val="0"/>
              </a:spcAft>
              <a:buClr>
                <a:schemeClr val="dk1"/>
              </a:buClr>
              <a:buSzPts val="2800"/>
              <a:buNone/>
            </a:pPr>
            <a:r>
              <a:rPr lang="en-AU" sz="2800"/>
              <a:t>Y’a-t-il un moyen de prendre toujours le même cheminement de pensée ?</a:t>
            </a:r>
            <a:endParaRPr/>
          </a:p>
          <a:p>
            <a:pPr marL="0" lvl="0" indent="0" algn="l" rtl="0">
              <a:spcBef>
                <a:spcPts val="560"/>
              </a:spcBef>
              <a:spcAft>
                <a:spcPts val="0"/>
              </a:spcAft>
              <a:buClr>
                <a:schemeClr val="dk1"/>
              </a:buClr>
              <a:buSzPts val="2800"/>
              <a:buNone/>
            </a:pPr>
            <a:endParaRPr sz="2800"/>
          </a:p>
          <a:p>
            <a:pPr marL="342900" lvl="0" indent="-165100" algn="l" rtl="0">
              <a:spcBef>
                <a:spcPts val="560"/>
              </a:spcBef>
              <a:spcAft>
                <a:spcPts val="0"/>
              </a:spcAft>
              <a:buClr>
                <a:schemeClr val="dk1"/>
              </a:buClr>
              <a:buSzPts val="2800"/>
              <a:buNone/>
            </a:pPr>
            <a:endParaRPr sz="2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44"/>
          <p:cNvSpPr txBox="1">
            <a:spLocks noGrp="1"/>
          </p:cNvSpPr>
          <p:nvPr>
            <p:ph type="title"/>
          </p:nvPr>
        </p:nvSpPr>
        <p:spPr>
          <a:xfrm>
            <a:off x="911575" y="260450"/>
            <a:ext cx="69573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Actions près de la ligne d’essai</a:t>
            </a:r>
            <a:endParaRPr/>
          </a:p>
        </p:txBody>
      </p:sp>
      <p:sp>
        <p:nvSpPr>
          <p:cNvPr id="539" name="Google Shape;539;p44"/>
          <p:cNvSpPr txBox="1">
            <a:spLocks noGrp="1"/>
          </p:cNvSpPr>
          <p:nvPr>
            <p:ph type="body" idx="1"/>
          </p:nvPr>
        </p:nvSpPr>
        <p:spPr>
          <a:xfrm>
            <a:off x="330175" y="1600200"/>
            <a:ext cx="84333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a:t>Un attaquant est près de la ligne d’essai. Les défenseurs campent en défense. Que faites-vous ?</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Quelles sont les règles qui s’appliquent ?</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Quand prennent-elles effet ?</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Comment gérer le jeu ?</a:t>
            </a:r>
            <a:endParaRPr/>
          </a:p>
          <a:p>
            <a:pPr marL="0" lvl="0" indent="0" algn="l" rtl="0">
              <a:spcBef>
                <a:spcPts val="560"/>
              </a:spcBef>
              <a:spcAft>
                <a:spcPts val="0"/>
              </a:spcAft>
              <a:buClr>
                <a:schemeClr val="dk1"/>
              </a:buClr>
              <a:buSzPts val="2800"/>
              <a:buNone/>
            </a:pPr>
            <a:endParaRPr sz="2800"/>
          </a:p>
          <a:p>
            <a:pPr marL="342900" lvl="0" indent="-165100" algn="l" rtl="0">
              <a:spcBef>
                <a:spcPts val="560"/>
              </a:spcBef>
              <a:spcAft>
                <a:spcPts val="0"/>
              </a:spcAft>
              <a:buClr>
                <a:schemeClr val="dk1"/>
              </a:buClr>
              <a:buSzPts val="2800"/>
              <a:buNone/>
            </a:pPr>
            <a:r>
              <a:rPr lang="en-AU" sz="2800"/>
              <a:t> </a:t>
            </a:r>
            <a:endParaRPr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Actions près de la ligne d’essai</a:t>
            </a:r>
            <a:endParaRPr/>
          </a:p>
        </p:txBody>
      </p:sp>
      <p:sp>
        <p:nvSpPr>
          <p:cNvPr id="546" name="Google Shape;546;p45"/>
          <p:cNvSpPr txBox="1">
            <a:spLocks noGrp="1"/>
          </p:cNvSpPr>
          <p:nvPr>
            <p:ph type="body" idx="1"/>
          </p:nvPr>
        </p:nvSpPr>
        <p:spPr>
          <a:xfrm>
            <a:off x="251520" y="2037712"/>
            <a:ext cx="8435280" cy="3514002"/>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400"/>
              <a:buNone/>
            </a:pPr>
            <a:r>
              <a:rPr lang="en-AU" sz="2400" i="1"/>
              <a:t>10.13 - Lorsqu’un défenseur entre dans sa Zone des sept (7) mètres défendue, l’Équipe en défense est obligée de monter à une vitesse raisonnable jusqu’au Touch ou l’Imminence du Touch.</a:t>
            </a:r>
            <a:endParaRPr sz="2400" i="1"/>
          </a:p>
          <a:p>
            <a:pPr marL="0" lvl="0" indent="0" algn="just" rtl="0">
              <a:lnSpc>
                <a:spcPct val="90000"/>
              </a:lnSpc>
              <a:spcBef>
                <a:spcPts val="480"/>
              </a:spcBef>
              <a:spcAft>
                <a:spcPts val="0"/>
              </a:spcAft>
              <a:buClr>
                <a:schemeClr val="dk1"/>
              </a:buClr>
              <a:buSzPts val="2400"/>
              <a:buNone/>
            </a:pPr>
            <a:endParaRPr sz="2400" i="1"/>
          </a:p>
          <a:p>
            <a:pPr marL="0" lvl="0" indent="0" algn="just" rtl="0">
              <a:lnSpc>
                <a:spcPct val="90000"/>
              </a:lnSpc>
              <a:spcBef>
                <a:spcPts val="480"/>
              </a:spcBef>
              <a:spcAft>
                <a:spcPts val="0"/>
              </a:spcAft>
              <a:buClr>
                <a:schemeClr val="dk1"/>
              </a:buClr>
              <a:buSzPts val="2400"/>
              <a:buNone/>
            </a:pPr>
            <a:r>
              <a:rPr lang="en-AU" sz="2400" i="1"/>
              <a:t>10.14 - Lorsque le joueur en Possession rentre dans la Zone des sept (7) mètres défendue, l’Équipe en défense n’est pas obligée de monter mais elle ne peut pas reculer vers leur Ligne d’essai tant que le Touch n’est pas imminent ou effectif.</a:t>
            </a:r>
            <a:endParaRPr sz="2400" i="1"/>
          </a:p>
          <a:p>
            <a:pPr marL="0" lvl="0" indent="0" algn="just" rtl="0">
              <a:lnSpc>
                <a:spcPct val="90000"/>
              </a:lnSpc>
              <a:spcBef>
                <a:spcPts val="480"/>
              </a:spcBef>
              <a:spcAft>
                <a:spcPts val="0"/>
              </a:spcAft>
              <a:buClr>
                <a:schemeClr val="dk1"/>
              </a:buClr>
              <a:buSzPts val="2400"/>
              <a:buNone/>
            </a:pPr>
            <a:endParaRPr sz="2400" i="1"/>
          </a:p>
        </p:txBody>
      </p:sp>
      <p:sp>
        <p:nvSpPr>
          <p:cNvPr id="547" name="Google Shape;547;p45"/>
          <p:cNvSpPr txBox="1"/>
          <p:nvPr/>
        </p:nvSpPr>
        <p:spPr>
          <a:xfrm>
            <a:off x="264298" y="1336412"/>
            <a:ext cx="2448273" cy="584775"/>
          </a:xfrm>
          <a:prstGeom prst="rect">
            <a:avLst/>
          </a:prstGeom>
          <a:solidFill>
            <a:srgbClr val="F2F2F2"/>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AU" sz="3200" b="1">
                <a:solidFill>
                  <a:srgbClr val="FF0000"/>
                </a:solidFill>
              </a:rPr>
              <a:t>La règle </a:t>
            </a:r>
            <a:r>
              <a:rPr lang="en-AU" sz="3200" b="1">
                <a:solidFill>
                  <a:srgbClr val="FF0000"/>
                </a:solidFill>
                <a:latin typeface="Arial"/>
                <a:ea typeface="Arial"/>
                <a:cs typeface="Arial"/>
                <a:sym typeface="Arial"/>
              </a:rPr>
              <a: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46"/>
          <p:cNvSpPr txBox="1">
            <a:spLocks noGrp="1"/>
          </p:cNvSpPr>
          <p:nvPr>
            <p:ph type="title"/>
          </p:nvPr>
        </p:nvSpPr>
        <p:spPr>
          <a:xfrm>
            <a:off x="344600" y="162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4200"/>
              <a:t>Situation et élément </a:t>
            </a:r>
            <a:r>
              <a:rPr lang="en-AU" sz="4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déclencheur</a:t>
            </a:r>
            <a:endParaRPr sz="4200"/>
          </a:p>
        </p:txBody>
      </p:sp>
      <p:sp>
        <p:nvSpPr>
          <p:cNvPr id="554" name="Google Shape;554;p46"/>
          <p:cNvSpPr txBox="1">
            <a:spLocks noGrp="1"/>
          </p:cNvSpPr>
          <p:nvPr>
            <p:ph type="body" idx="1"/>
          </p:nvPr>
        </p:nvSpPr>
        <p:spPr>
          <a:xfrm>
            <a:off x="457200" y="1628800"/>
            <a:ext cx="84378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b="1"/>
              <a:t>Situation :</a:t>
            </a:r>
            <a:r>
              <a:rPr lang="en-AU" sz="2800"/>
              <a:t> Le porteur est en-dehors des 7m ?</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b="1"/>
              <a:t>Elément d</a:t>
            </a:r>
            <a:r>
              <a:rPr lang="en-AU" sz="28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éclencheur</a:t>
            </a:r>
            <a:r>
              <a:rPr lang="en-AU" sz="2800" b="1"/>
              <a:t> :</a:t>
            </a:r>
            <a:r>
              <a:rPr lang="en-AU" sz="2800"/>
              <a:t> Il y a ou avait un défenseur dans les 7m ? </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b="1"/>
              <a:t>Action :</a:t>
            </a:r>
            <a:r>
              <a:rPr lang="en-AU" sz="2800"/>
              <a:t> Tous les défenseurs doivent monter jusqu’au toucher ou à l'imminence du toucher</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Action</a:t>
            </a:r>
            <a:endParaRPr/>
          </a:p>
        </p:txBody>
      </p:sp>
      <p:sp>
        <p:nvSpPr>
          <p:cNvPr id="561" name="Google Shape;561;p47"/>
          <p:cNvSpPr txBox="1">
            <a:spLocks noGrp="1"/>
          </p:cNvSpPr>
          <p:nvPr>
            <p:ph type="body" idx="1"/>
          </p:nvPr>
        </p:nvSpPr>
        <p:spPr>
          <a:xfrm>
            <a:off x="457200" y="1628800"/>
            <a:ext cx="8229600" cy="4525963"/>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None/>
            </a:pPr>
            <a:r>
              <a:rPr lang="en-AU" sz="2000"/>
              <a:t>Encourager les défenseurs à monter</a:t>
            </a:r>
            <a:endParaRPr/>
          </a:p>
          <a:p>
            <a:pPr marL="342900" lvl="0" indent="-342900" algn="l" rtl="0">
              <a:lnSpc>
                <a:spcPct val="80000"/>
              </a:lnSpc>
              <a:spcBef>
                <a:spcPts val="400"/>
              </a:spcBef>
              <a:spcAft>
                <a:spcPts val="0"/>
              </a:spcAft>
              <a:buClr>
                <a:schemeClr val="dk1"/>
              </a:buClr>
              <a:buSzPts val="2000"/>
              <a:buChar char="•"/>
            </a:pPr>
            <a:r>
              <a:rPr lang="en-AU" sz="2000"/>
              <a:t>“Move up”(montez) est le plus simple</a:t>
            </a:r>
            <a:endParaRPr/>
          </a:p>
          <a:p>
            <a:pPr marL="342900" lvl="0" indent="-342900" algn="l" rtl="0">
              <a:lnSpc>
                <a:spcPct val="80000"/>
              </a:lnSpc>
              <a:spcBef>
                <a:spcPts val="400"/>
              </a:spcBef>
              <a:spcAft>
                <a:spcPts val="0"/>
              </a:spcAft>
              <a:buClr>
                <a:schemeClr val="dk1"/>
              </a:buClr>
              <a:buSzPts val="2000"/>
              <a:buChar char="•"/>
            </a:pPr>
            <a:r>
              <a:rPr lang="en-AU" sz="2000"/>
              <a:t>Encouragez les joueurs qui jouent le jeu “Oui Middle, continue”</a:t>
            </a:r>
            <a:endParaRPr/>
          </a:p>
          <a:p>
            <a:pPr marL="342900" lvl="0" indent="-342900" algn="l" rtl="0">
              <a:lnSpc>
                <a:spcPct val="80000"/>
              </a:lnSpc>
              <a:spcBef>
                <a:spcPts val="400"/>
              </a:spcBef>
              <a:spcAft>
                <a:spcPts val="0"/>
              </a:spcAft>
              <a:buClr>
                <a:schemeClr val="dk1"/>
              </a:buClr>
              <a:buSzPts val="2000"/>
              <a:buChar char="•"/>
            </a:pPr>
            <a:r>
              <a:rPr lang="en-AU" sz="2000"/>
              <a:t>La vitesse raisonnable doit permettre une progression visible : vérifiez leur position sur l’herbe pour savoir s’ils bougent vraiment !</a:t>
            </a:r>
            <a:endParaRPr/>
          </a:p>
          <a:p>
            <a:pPr marL="0" lvl="0" indent="0" algn="l" rtl="0">
              <a:lnSpc>
                <a:spcPct val="80000"/>
              </a:lnSpc>
              <a:spcBef>
                <a:spcPts val="400"/>
              </a:spcBef>
              <a:spcAft>
                <a:spcPts val="0"/>
              </a:spcAft>
              <a:buClr>
                <a:schemeClr val="dk1"/>
              </a:buClr>
              <a:buSzPts val="2000"/>
              <a:buNone/>
            </a:pPr>
            <a:endParaRPr sz="2000"/>
          </a:p>
          <a:p>
            <a:pPr marL="0" lvl="0" indent="0" algn="l" rtl="0">
              <a:lnSpc>
                <a:spcPct val="80000"/>
              </a:lnSpc>
              <a:spcBef>
                <a:spcPts val="400"/>
              </a:spcBef>
              <a:spcAft>
                <a:spcPts val="0"/>
              </a:spcAft>
              <a:buClr>
                <a:schemeClr val="dk1"/>
              </a:buClr>
              <a:buSzPts val="2000"/>
              <a:buNone/>
            </a:pPr>
            <a:r>
              <a:rPr lang="en-AU" sz="2000"/>
              <a:t>Les arbitres de touche doivent contrôler leurs 2 joueurs</a:t>
            </a:r>
            <a:endParaRPr/>
          </a:p>
          <a:p>
            <a:pPr marL="342900" lvl="0" indent="-342900" algn="l" rtl="0">
              <a:lnSpc>
                <a:spcPct val="80000"/>
              </a:lnSpc>
              <a:spcBef>
                <a:spcPts val="400"/>
              </a:spcBef>
              <a:spcAft>
                <a:spcPts val="0"/>
              </a:spcAft>
              <a:buClr>
                <a:schemeClr val="dk1"/>
              </a:buClr>
              <a:buSzPts val="2000"/>
              <a:buChar char="•"/>
            </a:pPr>
            <a:r>
              <a:rPr lang="en-AU" sz="2000"/>
              <a:t>“10 link, move up” et “ link Oui”</a:t>
            </a:r>
            <a:endParaRPr/>
          </a:p>
          <a:p>
            <a:pPr marL="342900" lvl="0" indent="-342900" algn="l" rtl="0">
              <a:lnSpc>
                <a:spcPct val="80000"/>
              </a:lnSpc>
              <a:spcBef>
                <a:spcPts val="400"/>
              </a:spcBef>
              <a:spcAft>
                <a:spcPts val="0"/>
              </a:spcAft>
              <a:buClr>
                <a:schemeClr val="dk1"/>
              </a:buClr>
              <a:buSzPts val="2000"/>
              <a:buChar char="•"/>
            </a:pPr>
            <a:r>
              <a:rPr lang="en-AU" sz="2000"/>
              <a:t>Rappelez-vous que si vous pouvez voir leur numéro, c’est que l’arbitre de champ de les voit pas. Dites les postes et les numéros ! </a:t>
            </a:r>
            <a:endParaRPr/>
          </a:p>
          <a:p>
            <a:pPr marL="342900" lvl="0" indent="-342900" algn="l" rtl="0">
              <a:lnSpc>
                <a:spcPct val="80000"/>
              </a:lnSpc>
              <a:spcBef>
                <a:spcPts val="400"/>
              </a:spcBef>
              <a:spcAft>
                <a:spcPts val="0"/>
              </a:spcAft>
              <a:buClr>
                <a:schemeClr val="dk1"/>
              </a:buClr>
              <a:buSzPts val="2000"/>
              <a:buChar char="•"/>
            </a:pPr>
            <a:r>
              <a:rPr lang="en-AU" sz="2000"/>
              <a:t>Vérifiez le déclenchement en plein jeu, surtout sur les ailiers un peu paresseux</a:t>
            </a:r>
            <a:endParaRPr/>
          </a:p>
          <a:p>
            <a:pPr marL="0" lvl="0" indent="0" algn="l" rtl="0">
              <a:lnSpc>
                <a:spcPct val="80000"/>
              </a:lnSpc>
              <a:spcBef>
                <a:spcPts val="400"/>
              </a:spcBef>
              <a:spcAft>
                <a:spcPts val="0"/>
              </a:spcAft>
              <a:buClr>
                <a:schemeClr val="dk1"/>
              </a:buClr>
              <a:buSzPts val="2000"/>
              <a:buNone/>
            </a:pPr>
            <a:endParaRPr sz="2000"/>
          </a:p>
          <a:p>
            <a:pPr marL="0" lvl="0" indent="0" algn="l" rtl="0">
              <a:lnSpc>
                <a:spcPct val="80000"/>
              </a:lnSpc>
              <a:spcBef>
                <a:spcPts val="400"/>
              </a:spcBef>
              <a:spcAft>
                <a:spcPts val="0"/>
              </a:spcAft>
              <a:buClr>
                <a:schemeClr val="dk1"/>
              </a:buClr>
              <a:buSzPts val="2000"/>
              <a:buNone/>
            </a:pPr>
            <a:r>
              <a:rPr lang="en-AU" sz="2000"/>
              <a:t>Communiquez quand la situation s’arrête avec un “Ballon rentré” ou “Imminence”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Fin de l’action</a:t>
            </a:r>
            <a:endParaRPr/>
          </a:p>
        </p:txBody>
      </p:sp>
      <p:sp>
        <p:nvSpPr>
          <p:cNvPr id="568" name="Google Shape;568;p48"/>
          <p:cNvSpPr txBox="1">
            <a:spLocks noGrp="1"/>
          </p:cNvSpPr>
          <p:nvPr>
            <p:ph type="body" idx="1"/>
          </p:nvPr>
        </p:nvSpPr>
        <p:spPr>
          <a:xfrm>
            <a:off x="457200" y="16288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b="1"/>
              <a:t>Situation:</a:t>
            </a:r>
            <a:r>
              <a:rPr lang="en-AU" sz="2800"/>
              <a:t> Est-ce que le ballon est hors des 7m ?</a:t>
            </a:r>
            <a:endParaRPr sz="2800"/>
          </a:p>
          <a:p>
            <a:pPr marL="742950" lvl="1" indent="-285750" algn="l" rtl="0">
              <a:spcBef>
                <a:spcPts val="480"/>
              </a:spcBef>
              <a:spcAft>
                <a:spcPts val="0"/>
              </a:spcAft>
              <a:buClr>
                <a:schemeClr val="dk1"/>
              </a:buClr>
              <a:buSzPts val="2400"/>
              <a:buChar char="–"/>
            </a:pPr>
            <a:r>
              <a:rPr lang="en-AU" sz="2400"/>
              <a:t>Si le ballon est </a:t>
            </a:r>
            <a:r>
              <a:rPr lang="en-AU" sz="2400" b="1"/>
              <a:t>à l’intérieur</a:t>
            </a:r>
            <a:r>
              <a:rPr lang="en-AU" sz="2400"/>
              <a:t> des 7m, les défenseurs ne doivent pas reculer.</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b="1"/>
              <a:t>Action:</a:t>
            </a:r>
            <a:r>
              <a:rPr lang="en-AU" sz="2800"/>
              <a:t> Y’a-t-il eu Touch ? ou est-il imminent ?</a:t>
            </a:r>
            <a:endParaRPr/>
          </a:p>
          <a:p>
            <a:pPr marL="742950" lvl="1" indent="-285750" algn="l" rtl="0">
              <a:spcBef>
                <a:spcPts val="480"/>
              </a:spcBef>
              <a:spcAft>
                <a:spcPts val="0"/>
              </a:spcAft>
              <a:buClr>
                <a:schemeClr val="dk1"/>
              </a:buClr>
              <a:buSzPts val="2400"/>
              <a:buChar char="–"/>
            </a:pPr>
            <a:r>
              <a:rPr lang="en-AU" sz="2400"/>
              <a:t>S’il y eu Touch </a:t>
            </a:r>
            <a:r>
              <a:rPr lang="en-AU" sz="2400" b="1"/>
              <a:t>effectif </a:t>
            </a:r>
            <a:r>
              <a:rPr lang="en-AU" sz="2400"/>
              <a:t>ou </a:t>
            </a:r>
            <a:r>
              <a:rPr lang="en-AU" sz="2400" b="1"/>
              <a:t>imminence</a:t>
            </a:r>
            <a:r>
              <a:rPr lang="en-AU" sz="2400"/>
              <a:t>, la règle ne s’applique plus. </a:t>
            </a:r>
            <a:endParaRPr/>
          </a:p>
          <a:p>
            <a:pPr marL="742950" lvl="1" indent="-133350" algn="l" rtl="0">
              <a:spcBef>
                <a:spcPts val="480"/>
              </a:spcBef>
              <a:spcAft>
                <a:spcPts val="0"/>
              </a:spcAft>
              <a:buClr>
                <a:schemeClr val="dk1"/>
              </a:buClr>
              <a:buSzPts val="2400"/>
              <a:buNone/>
            </a:pPr>
            <a:endParaRPr sz="2400"/>
          </a:p>
          <a:p>
            <a:pPr marL="0" lvl="0" indent="0" algn="l" rtl="0">
              <a:spcBef>
                <a:spcPts val="560"/>
              </a:spcBef>
              <a:spcAft>
                <a:spcPts val="0"/>
              </a:spcAft>
              <a:buClr>
                <a:schemeClr val="dk1"/>
              </a:buClr>
              <a:buSzPts val="2800"/>
              <a:buNone/>
            </a:pPr>
            <a:r>
              <a:rPr lang="en-AU" sz="2800"/>
              <a:t>Sinon, </a:t>
            </a:r>
            <a:r>
              <a:rPr lang="en-AU" sz="2800" b="1"/>
              <a:t>tous </a:t>
            </a:r>
            <a:r>
              <a:rPr lang="en-AU" sz="2800"/>
              <a:t>les défenseurs doivent avancer de manière continue, à une vitesse raisonnable</a:t>
            </a:r>
            <a:endParaRPr sz="2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Situation basique</a:t>
            </a:r>
            <a:endParaRPr/>
          </a:p>
        </p:txBody>
      </p:sp>
      <p:sp>
        <p:nvSpPr>
          <p:cNvPr id="574" name="Google Shape;574;p4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a:t>Condition</a:t>
            </a:r>
            <a:endParaRPr/>
          </a:p>
          <a:p>
            <a:pPr marL="342900" lvl="0" indent="-342900" algn="l" rtl="0">
              <a:spcBef>
                <a:spcPts val="560"/>
              </a:spcBef>
              <a:spcAft>
                <a:spcPts val="0"/>
              </a:spcAft>
              <a:buClr>
                <a:schemeClr val="dk1"/>
              </a:buClr>
              <a:buSzPts val="2800"/>
              <a:buChar char="•"/>
            </a:pPr>
            <a:r>
              <a:rPr lang="en-AU"/>
              <a:t>Le ballon est en dehors des  7m</a:t>
            </a:r>
            <a:endParaRPr/>
          </a:p>
          <a:p>
            <a:pPr marL="0" lvl="0" indent="0" algn="l" rtl="0">
              <a:spcBef>
                <a:spcPts val="560"/>
              </a:spcBef>
              <a:spcAft>
                <a:spcPts val="0"/>
              </a:spcAft>
              <a:buClr>
                <a:schemeClr val="dk1"/>
              </a:buClr>
              <a:buSzPts val="2800"/>
              <a:buNone/>
            </a:pPr>
            <a:r>
              <a:rPr lang="en-AU"/>
              <a:t>Déclencheur</a:t>
            </a:r>
            <a:endParaRPr/>
          </a:p>
          <a:p>
            <a:pPr marL="342900" lvl="0" indent="-342900" algn="l" rtl="0">
              <a:spcBef>
                <a:spcPts val="560"/>
              </a:spcBef>
              <a:spcAft>
                <a:spcPts val="0"/>
              </a:spcAft>
              <a:buClr>
                <a:schemeClr val="dk1"/>
              </a:buClr>
              <a:buSzPts val="2800"/>
              <a:buChar char="•"/>
            </a:pPr>
            <a:r>
              <a:rPr lang="en-AU"/>
              <a:t>La défense est dans les 7m</a:t>
            </a:r>
            <a:endParaRPr/>
          </a:p>
          <a:p>
            <a:pPr marL="0" lvl="0" indent="0" algn="l" rtl="0">
              <a:spcBef>
                <a:spcPts val="560"/>
              </a:spcBef>
              <a:spcAft>
                <a:spcPts val="0"/>
              </a:spcAft>
              <a:buClr>
                <a:schemeClr val="dk1"/>
              </a:buClr>
              <a:buSzPts val="2800"/>
              <a:buNone/>
            </a:pPr>
            <a:r>
              <a:rPr lang="en-AU"/>
              <a:t>Action</a:t>
            </a:r>
            <a:endParaRPr/>
          </a:p>
          <a:p>
            <a:pPr marL="342900" lvl="0" indent="-342900" algn="l" rtl="0">
              <a:spcBef>
                <a:spcPts val="560"/>
              </a:spcBef>
              <a:spcAft>
                <a:spcPts val="0"/>
              </a:spcAft>
              <a:buClr>
                <a:schemeClr val="dk1"/>
              </a:buClr>
              <a:buSzPts val="2800"/>
              <a:buChar char="•"/>
            </a:pPr>
            <a:r>
              <a:rPr lang="en-AU"/>
              <a:t>???</a:t>
            </a:r>
            <a:endParaRPr/>
          </a:p>
        </p:txBody>
      </p:sp>
      <p:sp>
        <p:nvSpPr>
          <p:cNvPr id="575" name="Google Shape;575;p49"/>
          <p:cNvSpPr/>
          <p:nvPr/>
        </p:nvSpPr>
        <p:spPr>
          <a:xfrm>
            <a:off x="445326" y="1600201"/>
            <a:ext cx="4038600" cy="4349079"/>
          </a:xfrm>
          <a:prstGeom prst="rect">
            <a:avLst/>
          </a:prstGeom>
          <a:solidFill>
            <a:srgbClr val="92D05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cxnSp>
        <p:nvCxnSpPr>
          <p:cNvPr id="576" name="Google Shape;576;p49"/>
          <p:cNvCxnSpPr/>
          <p:nvPr/>
        </p:nvCxnSpPr>
        <p:spPr>
          <a:xfrm>
            <a:off x="2969450" y="1600201"/>
            <a:ext cx="28168" cy="4349078"/>
          </a:xfrm>
          <a:prstGeom prst="straightConnector1">
            <a:avLst/>
          </a:prstGeom>
          <a:noFill/>
          <a:ln w="19050" cap="flat" cmpd="sng">
            <a:solidFill>
              <a:srgbClr val="F8F8F8"/>
            </a:solidFill>
            <a:prstDash val="lgDash"/>
            <a:round/>
            <a:headEnd type="none" w="med" len="med"/>
            <a:tailEnd type="none" w="med" len="med"/>
          </a:ln>
        </p:spPr>
      </p:cxnSp>
      <p:grpSp>
        <p:nvGrpSpPr>
          <p:cNvPr id="577" name="Google Shape;577;p49"/>
          <p:cNvGrpSpPr/>
          <p:nvPr/>
        </p:nvGrpSpPr>
        <p:grpSpPr>
          <a:xfrm>
            <a:off x="3283594" y="1788301"/>
            <a:ext cx="294481" cy="3748063"/>
            <a:chOff x="3600482" y="1741636"/>
            <a:chExt cx="294481" cy="3748063"/>
          </a:xfrm>
        </p:grpSpPr>
        <p:sp>
          <p:nvSpPr>
            <p:cNvPr id="578" name="Google Shape;578;p49"/>
            <p:cNvSpPr/>
            <p:nvPr/>
          </p:nvSpPr>
          <p:spPr>
            <a:xfrm>
              <a:off x="3642551" y="1741636"/>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79" name="Google Shape;579;p49"/>
            <p:cNvSpPr/>
            <p:nvPr/>
          </p:nvSpPr>
          <p:spPr>
            <a:xfrm>
              <a:off x="3600482" y="2731691"/>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0" name="Google Shape;580;p49"/>
            <p:cNvSpPr/>
            <p:nvPr/>
          </p:nvSpPr>
          <p:spPr>
            <a:xfrm>
              <a:off x="3684620" y="3297436"/>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1" name="Google Shape;581;p49"/>
            <p:cNvSpPr/>
            <p:nvPr/>
          </p:nvSpPr>
          <p:spPr>
            <a:xfrm>
              <a:off x="3726689" y="4004618"/>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2" name="Google Shape;582;p49"/>
            <p:cNvSpPr/>
            <p:nvPr/>
          </p:nvSpPr>
          <p:spPr>
            <a:xfrm>
              <a:off x="3768757" y="457036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3" name="Google Shape;583;p49"/>
            <p:cNvSpPr/>
            <p:nvPr/>
          </p:nvSpPr>
          <p:spPr>
            <a:xfrm>
              <a:off x="3684620" y="534826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grpSp>
      <p:grpSp>
        <p:nvGrpSpPr>
          <p:cNvPr id="584" name="Google Shape;584;p49"/>
          <p:cNvGrpSpPr/>
          <p:nvPr/>
        </p:nvGrpSpPr>
        <p:grpSpPr>
          <a:xfrm>
            <a:off x="1665320" y="2448818"/>
            <a:ext cx="1224042" cy="3111599"/>
            <a:chOff x="1665320" y="2448818"/>
            <a:chExt cx="1224042" cy="3111599"/>
          </a:xfrm>
        </p:grpSpPr>
        <p:sp>
          <p:nvSpPr>
            <p:cNvPr id="585" name="Google Shape;585;p49"/>
            <p:cNvSpPr/>
            <p:nvPr/>
          </p:nvSpPr>
          <p:spPr>
            <a:xfrm>
              <a:off x="2254282" y="24488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6" name="Google Shape;586;p49"/>
            <p:cNvSpPr/>
            <p:nvPr/>
          </p:nvSpPr>
          <p:spPr>
            <a:xfrm>
              <a:off x="2422557" y="32267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7" name="Google Shape;587;p49"/>
            <p:cNvSpPr/>
            <p:nvPr/>
          </p:nvSpPr>
          <p:spPr>
            <a:xfrm>
              <a:off x="2590832" y="32974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8" name="Google Shape;588;p49"/>
            <p:cNvSpPr/>
            <p:nvPr/>
          </p:nvSpPr>
          <p:spPr>
            <a:xfrm>
              <a:off x="2296351" y="40753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89" name="Google Shape;589;p49"/>
            <p:cNvSpPr/>
            <p:nvPr/>
          </p:nvSpPr>
          <p:spPr>
            <a:xfrm>
              <a:off x="2043939" y="47825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590" name="Google Shape;590;p49"/>
            <p:cNvSpPr/>
            <p:nvPr/>
          </p:nvSpPr>
          <p:spPr>
            <a:xfrm>
              <a:off x="1665320" y="5418981"/>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pic>
          <p:nvPicPr>
            <p:cNvPr id="591" name="Google Shape;591;p49"/>
            <p:cNvPicPr preferRelativeResize="0"/>
            <p:nvPr/>
          </p:nvPicPr>
          <p:blipFill rotWithShape="1">
            <a:blip r:embed="rId3">
              <a:alphaModFix/>
            </a:blip>
            <a:srcRect/>
            <a:stretch/>
          </p:blipFill>
          <p:spPr>
            <a:xfrm>
              <a:off x="2564908" y="3368154"/>
              <a:ext cx="324454" cy="324454"/>
            </a:xfrm>
            <a:prstGeom prst="rect">
              <a:avLst/>
            </a:prstGeom>
            <a:noFill/>
            <a:ln>
              <a:noFill/>
            </a:ln>
          </p:spPr>
        </p:pic>
      </p:grpSp>
      <p:cxnSp>
        <p:nvCxnSpPr>
          <p:cNvPr id="592" name="Google Shape;592;p49"/>
          <p:cNvCxnSpPr/>
          <p:nvPr/>
        </p:nvCxnSpPr>
        <p:spPr>
          <a:xfrm flipH="1">
            <a:off x="3772857" y="1600199"/>
            <a:ext cx="7055" cy="4349078"/>
          </a:xfrm>
          <a:prstGeom prst="straightConnector1">
            <a:avLst/>
          </a:prstGeom>
          <a:noFill/>
          <a:ln w="19050" cap="flat" cmpd="sng">
            <a:solidFill>
              <a:srgbClr val="F8F8F8"/>
            </a:solidFill>
            <a:prstDash val="solid"/>
            <a:round/>
            <a:headEnd type="none" w="med" len="med"/>
            <a:tailEnd type="none" w="med" len="med"/>
          </a:ln>
        </p:spPr>
      </p:cxnSp>
      <p:cxnSp>
        <p:nvCxnSpPr>
          <p:cNvPr id="593" name="Google Shape;593;p49"/>
          <p:cNvCxnSpPr/>
          <p:nvPr/>
        </p:nvCxnSpPr>
        <p:spPr>
          <a:xfrm>
            <a:off x="3832193" y="163159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4" name="Google Shape;594;p49"/>
          <p:cNvCxnSpPr/>
          <p:nvPr/>
        </p:nvCxnSpPr>
        <p:spPr>
          <a:xfrm>
            <a:off x="3841695" y="2292113"/>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5" name="Google Shape;595;p49"/>
          <p:cNvCxnSpPr/>
          <p:nvPr/>
        </p:nvCxnSpPr>
        <p:spPr>
          <a:xfrm>
            <a:off x="3864050" y="2888394"/>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6" name="Google Shape;596;p49"/>
          <p:cNvCxnSpPr/>
          <p:nvPr/>
        </p:nvCxnSpPr>
        <p:spPr>
          <a:xfrm>
            <a:off x="3841208" y="346754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7" name="Google Shape;597;p49"/>
          <p:cNvCxnSpPr/>
          <p:nvPr/>
        </p:nvCxnSpPr>
        <p:spPr>
          <a:xfrm>
            <a:off x="3832192" y="4063827"/>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8" name="Google Shape;598;p49"/>
          <p:cNvCxnSpPr/>
          <p:nvPr/>
        </p:nvCxnSpPr>
        <p:spPr>
          <a:xfrm>
            <a:off x="3827665" y="466527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599" name="Google Shape;599;p49"/>
          <p:cNvCxnSpPr/>
          <p:nvPr/>
        </p:nvCxnSpPr>
        <p:spPr>
          <a:xfrm>
            <a:off x="3831279" y="5259209"/>
            <a:ext cx="551525" cy="596281"/>
          </a:xfrm>
          <a:prstGeom prst="straightConnector1">
            <a:avLst/>
          </a:prstGeom>
          <a:noFill/>
          <a:ln w="19050" cap="flat" cmpd="sng">
            <a:solidFill>
              <a:srgbClr val="F8F8F8"/>
            </a:solidFill>
            <a:prstDash val="solid"/>
            <a:round/>
            <a:headEnd type="none" w="med" len="med"/>
            <a:tailEnd type="none" w="med" len="med"/>
          </a:ln>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Situation basique - Suite</a:t>
            </a:r>
            <a:endParaRPr/>
          </a:p>
        </p:txBody>
      </p:sp>
      <p:sp>
        <p:nvSpPr>
          <p:cNvPr id="606" name="Google Shape;606;p5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a:t>Condition</a:t>
            </a:r>
            <a:endParaRPr/>
          </a:p>
          <a:p>
            <a:pPr marL="342900" lvl="0" indent="-342900" algn="l" rtl="0">
              <a:spcBef>
                <a:spcPts val="560"/>
              </a:spcBef>
              <a:spcAft>
                <a:spcPts val="0"/>
              </a:spcAft>
              <a:buSzPts val="2800"/>
              <a:buChar char="•"/>
            </a:pPr>
            <a:r>
              <a:rPr lang="en-AU"/>
              <a:t>Le ballon est en dehors des  7m</a:t>
            </a:r>
            <a:endParaRPr/>
          </a:p>
          <a:p>
            <a:pPr marL="342900" lvl="0" indent="-342900" algn="l" rtl="0">
              <a:spcBef>
                <a:spcPts val="560"/>
              </a:spcBef>
              <a:spcAft>
                <a:spcPts val="0"/>
              </a:spcAft>
              <a:buClr>
                <a:schemeClr val="dk1"/>
              </a:buClr>
              <a:buSzPts val="2800"/>
              <a:buChar char="•"/>
            </a:pPr>
            <a:r>
              <a:rPr lang="en-AU"/>
              <a:t>La défense était dans les 7m</a:t>
            </a:r>
            <a:endParaRPr/>
          </a:p>
          <a:p>
            <a:pPr marL="342900" lvl="0" indent="-342900" algn="l" rtl="0">
              <a:spcBef>
                <a:spcPts val="560"/>
              </a:spcBef>
              <a:spcAft>
                <a:spcPts val="0"/>
              </a:spcAft>
              <a:buClr>
                <a:schemeClr val="dk1"/>
              </a:buClr>
              <a:buSzPts val="2800"/>
              <a:buChar char="•"/>
            </a:pPr>
            <a:r>
              <a:rPr lang="en-AU"/>
              <a:t>La défense est maintenant en dehors des 7m</a:t>
            </a:r>
            <a:endParaRPr/>
          </a:p>
          <a:p>
            <a:pPr marL="0" lvl="0" indent="0" algn="l" rtl="0">
              <a:spcBef>
                <a:spcPts val="560"/>
              </a:spcBef>
              <a:spcAft>
                <a:spcPts val="0"/>
              </a:spcAft>
              <a:buClr>
                <a:schemeClr val="dk1"/>
              </a:buClr>
              <a:buSzPts val="2800"/>
              <a:buNone/>
            </a:pPr>
            <a:r>
              <a:rPr lang="en-AU"/>
              <a:t>Action</a:t>
            </a:r>
            <a:endParaRPr/>
          </a:p>
          <a:p>
            <a:pPr marL="342900" lvl="0" indent="-342900" algn="l" rtl="0">
              <a:spcBef>
                <a:spcPts val="560"/>
              </a:spcBef>
              <a:spcAft>
                <a:spcPts val="0"/>
              </a:spcAft>
              <a:buClr>
                <a:schemeClr val="dk1"/>
              </a:buClr>
              <a:buSzPts val="2800"/>
              <a:buChar char="•"/>
            </a:pPr>
            <a:r>
              <a:rPr lang="en-AU"/>
              <a:t>???</a:t>
            </a:r>
            <a:endParaRPr/>
          </a:p>
        </p:txBody>
      </p:sp>
      <p:sp>
        <p:nvSpPr>
          <p:cNvPr id="607" name="Google Shape;607;p50"/>
          <p:cNvSpPr/>
          <p:nvPr/>
        </p:nvSpPr>
        <p:spPr>
          <a:xfrm>
            <a:off x="445326" y="1600201"/>
            <a:ext cx="4038600" cy="4349079"/>
          </a:xfrm>
          <a:prstGeom prst="rect">
            <a:avLst/>
          </a:prstGeom>
          <a:solidFill>
            <a:srgbClr val="92D05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cxnSp>
        <p:nvCxnSpPr>
          <p:cNvPr id="608" name="Google Shape;608;p50"/>
          <p:cNvCxnSpPr/>
          <p:nvPr/>
        </p:nvCxnSpPr>
        <p:spPr>
          <a:xfrm>
            <a:off x="2969450" y="1600201"/>
            <a:ext cx="28168" cy="4349078"/>
          </a:xfrm>
          <a:prstGeom prst="straightConnector1">
            <a:avLst/>
          </a:prstGeom>
          <a:noFill/>
          <a:ln w="19050" cap="flat" cmpd="sng">
            <a:solidFill>
              <a:srgbClr val="F8F8F8"/>
            </a:solidFill>
            <a:prstDash val="lgDash"/>
            <a:round/>
            <a:headEnd type="none" w="med" len="med"/>
            <a:tailEnd type="none" w="med" len="med"/>
          </a:ln>
        </p:spPr>
      </p:cxnSp>
      <p:grpSp>
        <p:nvGrpSpPr>
          <p:cNvPr id="609" name="Google Shape;609;p50"/>
          <p:cNvGrpSpPr/>
          <p:nvPr/>
        </p:nvGrpSpPr>
        <p:grpSpPr>
          <a:xfrm>
            <a:off x="2531683" y="1891654"/>
            <a:ext cx="294481" cy="3748063"/>
            <a:chOff x="3600482" y="1741636"/>
            <a:chExt cx="294481" cy="3748063"/>
          </a:xfrm>
        </p:grpSpPr>
        <p:sp>
          <p:nvSpPr>
            <p:cNvPr id="610" name="Google Shape;610;p50"/>
            <p:cNvSpPr/>
            <p:nvPr/>
          </p:nvSpPr>
          <p:spPr>
            <a:xfrm>
              <a:off x="3642551" y="1741636"/>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1" name="Google Shape;611;p50"/>
            <p:cNvSpPr/>
            <p:nvPr/>
          </p:nvSpPr>
          <p:spPr>
            <a:xfrm>
              <a:off x="3600482" y="2731691"/>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2" name="Google Shape;612;p50"/>
            <p:cNvSpPr/>
            <p:nvPr/>
          </p:nvSpPr>
          <p:spPr>
            <a:xfrm>
              <a:off x="3684620" y="3297436"/>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3" name="Google Shape;613;p50"/>
            <p:cNvSpPr/>
            <p:nvPr/>
          </p:nvSpPr>
          <p:spPr>
            <a:xfrm>
              <a:off x="3726689" y="4004618"/>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4" name="Google Shape;614;p50"/>
            <p:cNvSpPr/>
            <p:nvPr/>
          </p:nvSpPr>
          <p:spPr>
            <a:xfrm>
              <a:off x="3768757" y="457036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5" name="Google Shape;615;p50"/>
            <p:cNvSpPr/>
            <p:nvPr/>
          </p:nvSpPr>
          <p:spPr>
            <a:xfrm>
              <a:off x="3684620" y="534826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grpSp>
      <p:grpSp>
        <p:nvGrpSpPr>
          <p:cNvPr id="616" name="Google Shape;616;p50"/>
          <p:cNvGrpSpPr/>
          <p:nvPr/>
        </p:nvGrpSpPr>
        <p:grpSpPr>
          <a:xfrm>
            <a:off x="1091318" y="2424765"/>
            <a:ext cx="1224042" cy="3111599"/>
            <a:chOff x="1665320" y="2448818"/>
            <a:chExt cx="1224042" cy="3111599"/>
          </a:xfrm>
        </p:grpSpPr>
        <p:sp>
          <p:nvSpPr>
            <p:cNvPr id="617" name="Google Shape;617;p50"/>
            <p:cNvSpPr/>
            <p:nvPr/>
          </p:nvSpPr>
          <p:spPr>
            <a:xfrm>
              <a:off x="2254282" y="24488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8" name="Google Shape;618;p50"/>
            <p:cNvSpPr/>
            <p:nvPr/>
          </p:nvSpPr>
          <p:spPr>
            <a:xfrm>
              <a:off x="2422557" y="32267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19" name="Google Shape;619;p50"/>
            <p:cNvSpPr/>
            <p:nvPr/>
          </p:nvSpPr>
          <p:spPr>
            <a:xfrm>
              <a:off x="2590832" y="32974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20" name="Google Shape;620;p50"/>
            <p:cNvSpPr/>
            <p:nvPr/>
          </p:nvSpPr>
          <p:spPr>
            <a:xfrm>
              <a:off x="2296351" y="40753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21" name="Google Shape;621;p50"/>
            <p:cNvSpPr/>
            <p:nvPr/>
          </p:nvSpPr>
          <p:spPr>
            <a:xfrm>
              <a:off x="2043939" y="47825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22" name="Google Shape;622;p50"/>
            <p:cNvSpPr/>
            <p:nvPr/>
          </p:nvSpPr>
          <p:spPr>
            <a:xfrm>
              <a:off x="1665320" y="5418981"/>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pic>
          <p:nvPicPr>
            <p:cNvPr id="623" name="Google Shape;623;p50"/>
            <p:cNvPicPr preferRelativeResize="0"/>
            <p:nvPr/>
          </p:nvPicPr>
          <p:blipFill rotWithShape="1">
            <a:blip r:embed="rId3">
              <a:alphaModFix/>
            </a:blip>
            <a:srcRect/>
            <a:stretch/>
          </p:blipFill>
          <p:spPr>
            <a:xfrm>
              <a:off x="2564908" y="3368154"/>
              <a:ext cx="324454" cy="324454"/>
            </a:xfrm>
            <a:prstGeom prst="rect">
              <a:avLst/>
            </a:prstGeom>
            <a:noFill/>
            <a:ln>
              <a:noFill/>
            </a:ln>
          </p:spPr>
        </p:pic>
      </p:grpSp>
      <p:cxnSp>
        <p:nvCxnSpPr>
          <p:cNvPr id="624" name="Google Shape;624;p50"/>
          <p:cNvCxnSpPr/>
          <p:nvPr/>
        </p:nvCxnSpPr>
        <p:spPr>
          <a:xfrm flipH="1">
            <a:off x="3772857" y="1600199"/>
            <a:ext cx="7055" cy="4349078"/>
          </a:xfrm>
          <a:prstGeom prst="straightConnector1">
            <a:avLst/>
          </a:prstGeom>
          <a:noFill/>
          <a:ln w="19050" cap="flat" cmpd="sng">
            <a:solidFill>
              <a:srgbClr val="F8F8F8"/>
            </a:solidFill>
            <a:prstDash val="solid"/>
            <a:round/>
            <a:headEnd type="none" w="med" len="med"/>
            <a:tailEnd type="none" w="med" len="med"/>
          </a:ln>
        </p:spPr>
      </p:cxnSp>
      <p:cxnSp>
        <p:nvCxnSpPr>
          <p:cNvPr id="625" name="Google Shape;625;p50"/>
          <p:cNvCxnSpPr/>
          <p:nvPr/>
        </p:nvCxnSpPr>
        <p:spPr>
          <a:xfrm>
            <a:off x="3832193" y="163159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26" name="Google Shape;626;p50"/>
          <p:cNvCxnSpPr/>
          <p:nvPr/>
        </p:nvCxnSpPr>
        <p:spPr>
          <a:xfrm>
            <a:off x="3841695" y="2292113"/>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27" name="Google Shape;627;p50"/>
          <p:cNvCxnSpPr/>
          <p:nvPr/>
        </p:nvCxnSpPr>
        <p:spPr>
          <a:xfrm>
            <a:off x="3864050" y="2888394"/>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28" name="Google Shape;628;p50"/>
          <p:cNvCxnSpPr/>
          <p:nvPr/>
        </p:nvCxnSpPr>
        <p:spPr>
          <a:xfrm>
            <a:off x="3841208" y="346754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29" name="Google Shape;629;p50"/>
          <p:cNvCxnSpPr/>
          <p:nvPr/>
        </p:nvCxnSpPr>
        <p:spPr>
          <a:xfrm>
            <a:off x="3832192" y="4063827"/>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30" name="Google Shape;630;p50"/>
          <p:cNvCxnSpPr/>
          <p:nvPr/>
        </p:nvCxnSpPr>
        <p:spPr>
          <a:xfrm>
            <a:off x="3827665" y="466527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31" name="Google Shape;631;p50"/>
          <p:cNvCxnSpPr/>
          <p:nvPr/>
        </p:nvCxnSpPr>
        <p:spPr>
          <a:xfrm>
            <a:off x="3831279" y="525920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32" name="Google Shape;632;p50"/>
          <p:cNvCxnSpPr/>
          <p:nvPr/>
        </p:nvCxnSpPr>
        <p:spPr>
          <a:xfrm rot="10800000">
            <a:off x="2784096" y="1962372"/>
            <a:ext cx="584803" cy="0"/>
          </a:xfrm>
          <a:prstGeom prst="straightConnector1">
            <a:avLst/>
          </a:prstGeom>
          <a:noFill/>
          <a:ln w="9525" cap="flat" cmpd="sng">
            <a:solidFill>
              <a:srgbClr val="FF0000"/>
            </a:solidFill>
            <a:prstDash val="solid"/>
            <a:round/>
            <a:headEnd type="none" w="sm" len="sm"/>
            <a:tailEnd type="triangle" w="med" len="med"/>
          </a:ln>
        </p:spPr>
      </p:cxnSp>
      <p:cxnSp>
        <p:nvCxnSpPr>
          <p:cNvPr id="633" name="Google Shape;633;p50"/>
          <p:cNvCxnSpPr/>
          <p:nvPr/>
        </p:nvCxnSpPr>
        <p:spPr>
          <a:xfrm rot="10800000">
            <a:off x="2745811" y="2952427"/>
            <a:ext cx="584803" cy="0"/>
          </a:xfrm>
          <a:prstGeom prst="straightConnector1">
            <a:avLst/>
          </a:prstGeom>
          <a:noFill/>
          <a:ln w="9525" cap="flat" cmpd="sng">
            <a:solidFill>
              <a:srgbClr val="FF0000"/>
            </a:solidFill>
            <a:prstDash val="solid"/>
            <a:round/>
            <a:headEnd type="none" w="sm" len="sm"/>
            <a:tailEnd type="triangle" w="med" len="med"/>
          </a:ln>
        </p:spPr>
      </p:cxnSp>
      <p:cxnSp>
        <p:nvCxnSpPr>
          <p:cNvPr id="634" name="Google Shape;634;p50"/>
          <p:cNvCxnSpPr/>
          <p:nvPr/>
        </p:nvCxnSpPr>
        <p:spPr>
          <a:xfrm rot="10800000">
            <a:off x="2826164" y="3518172"/>
            <a:ext cx="584803" cy="0"/>
          </a:xfrm>
          <a:prstGeom prst="straightConnector1">
            <a:avLst/>
          </a:prstGeom>
          <a:noFill/>
          <a:ln w="9525" cap="flat" cmpd="sng">
            <a:solidFill>
              <a:srgbClr val="FF0000"/>
            </a:solidFill>
            <a:prstDash val="solid"/>
            <a:round/>
            <a:headEnd type="none" w="sm" len="sm"/>
            <a:tailEnd type="triangle" w="med" len="med"/>
          </a:ln>
        </p:spPr>
      </p:cxnSp>
      <p:cxnSp>
        <p:nvCxnSpPr>
          <p:cNvPr id="635" name="Google Shape;635;p50"/>
          <p:cNvCxnSpPr/>
          <p:nvPr/>
        </p:nvCxnSpPr>
        <p:spPr>
          <a:xfrm rot="10800000">
            <a:off x="2826164" y="4225354"/>
            <a:ext cx="584803" cy="0"/>
          </a:xfrm>
          <a:prstGeom prst="straightConnector1">
            <a:avLst/>
          </a:prstGeom>
          <a:noFill/>
          <a:ln w="9525" cap="flat" cmpd="sng">
            <a:solidFill>
              <a:srgbClr val="FF0000"/>
            </a:solidFill>
            <a:prstDash val="solid"/>
            <a:round/>
            <a:headEnd type="none" w="sm" len="sm"/>
            <a:tailEnd type="triangle" w="med" len="med"/>
          </a:ln>
        </p:spPr>
      </p:cxnSp>
      <p:cxnSp>
        <p:nvCxnSpPr>
          <p:cNvPr id="636" name="Google Shape;636;p50"/>
          <p:cNvCxnSpPr/>
          <p:nvPr/>
        </p:nvCxnSpPr>
        <p:spPr>
          <a:xfrm rot="10800000">
            <a:off x="2808427" y="5567295"/>
            <a:ext cx="584803" cy="0"/>
          </a:xfrm>
          <a:prstGeom prst="straightConnector1">
            <a:avLst/>
          </a:prstGeom>
          <a:noFill/>
          <a:ln w="9525" cap="flat" cmpd="sng">
            <a:solidFill>
              <a:srgbClr val="FF0000"/>
            </a:solidFill>
            <a:prstDash val="solid"/>
            <a:round/>
            <a:headEnd type="none" w="sm" len="sm"/>
            <a:tailEnd type="triangle" w="med" len="med"/>
          </a:ln>
        </p:spPr>
      </p:cxnSp>
      <p:cxnSp>
        <p:nvCxnSpPr>
          <p:cNvPr id="637" name="Google Shape;637;p50"/>
          <p:cNvCxnSpPr/>
          <p:nvPr/>
        </p:nvCxnSpPr>
        <p:spPr>
          <a:xfrm rot="10800000">
            <a:off x="2839250" y="4809943"/>
            <a:ext cx="584803" cy="0"/>
          </a:xfrm>
          <a:prstGeom prst="straightConnector1">
            <a:avLst/>
          </a:prstGeom>
          <a:noFill/>
          <a:ln w="9525" cap="flat" cmpd="sng">
            <a:solidFill>
              <a:srgbClr val="FF0000"/>
            </a:solidFill>
            <a:prstDash val="solid"/>
            <a:round/>
            <a:headEnd type="none" w="sm" len="sm"/>
            <a:tailEnd type="triangle" w="med" len="med"/>
          </a:ln>
        </p:spPr>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Situation basique - Suite</a:t>
            </a:r>
            <a:endParaRPr/>
          </a:p>
        </p:txBody>
      </p:sp>
      <p:sp>
        <p:nvSpPr>
          <p:cNvPr id="644" name="Google Shape;644;p5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a:t>Condition</a:t>
            </a:r>
            <a:endParaRPr/>
          </a:p>
          <a:p>
            <a:pPr marL="342900" lvl="0" indent="-342900" algn="l" rtl="0">
              <a:spcBef>
                <a:spcPts val="560"/>
              </a:spcBef>
              <a:spcAft>
                <a:spcPts val="0"/>
              </a:spcAft>
              <a:buClr>
                <a:schemeClr val="dk1"/>
              </a:buClr>
              <a:buSzPts val="2800"/>
              <a:buChar char="•"/>
            </a:pPr>
            <a:r>
              <a:rPr lang="en-AU"/>
              <a:t>Le ballon est dans les 7m</a:t>
            </a:r>
            <a:endParaRPr/>
          </a:p>
          <a:p>
            <a:pPr marL="0" lvl="0" indent="0" algn="l" rtl="0">
              <a:spcBef>
                <a:spcPts val="560"/>
              </a:spcBef>
              <a:spcAft>
                <a:spcPts val="0"/>
              </a:spcAft>
              <a:buNone/>
            </a:pPr>
            <a:r>
              <a:rPr lang="en-AU"/>
              <a:t>Déclencheur</a:t>
            </a:r>
            <a:endParaRPr/>
          </a:p>
          <a:p>
            <a:pPr marL="342900" lvl="0" indent="-342900" algn="l" rtl="0">
              <a:spcBef>
                <a:spcPts val="560"/>
              </a:spcBef>
              <a:spcAft>
                <a:spcPts val="0"/>
              </a:spcAft>
              <a:buClr>
                <a:schemeClr val="dk1"/>
              </a:buClr>
              <a:buSzPts val="2800"/>
              <a:buChar char="•"/>
            </a:pPr>
            <a:r>
              <a:rPr lang="en-AU"/>
              <a:t>???</a:t>
            </a:r>
            <a:endParaRPr/>
          </a:p>
          <a:p>
            <a:pPr marL="0" lvl="0" indent="0" algn="l" rtl="0">
              <a:spcBef>
                <a:spcPts val="560"/>
              </a:spcBef>
              <a:spcAft>
                <a:spcPts val="0"/>
              </a:spcAft>
              <a:buClr>
                <a:schemeClr val="dk1"/>
              </a:buClr>
              <a:buSzPts val="2800"/>
              <a:buNone/>
            </a:pPr>
            <a:r>
              <a:rPr lang="en-AU"/>
              <a:t>Action</a:t>
            </a:r>
            <a:endParaRPr/>
          </a:p>
          <a:p>
            <a:pPr marL="342900" lvl="0" indent="-342900" algn="l" rtl="0">
              <a:spcBef>
                <a:spcPts val="560"/>
              </a:spcBef>
              <a:spcAft>
                <a:spcPts val="0"/>
              </a:spcAft>
              <a:buClr>
                <a:schemeClr val="dk1"/>
              </a:buClr>
              <a:buSzPts val="2800"/>
              <a:buChar char="•"/>
            </a:pPr>
            <a:r>
              <a:rPr lang="en-AU"/>
              <a:t>???</a:t>
            </a:r>
            <a:endParaRPr/>
          </a:p>
        </p:txBody>
      </p:sp>
      <p:sp>
        <p:nvSpPr>
          <p:cNvPr id="645" name="Google Shape;645;p51"/>
          <p:cNvSpPr/>
          <p:nvPr/>
        </p:nvSpPr>
        <p:spPr>
          <a:xfrm>
            <a:off x="445326" y="1600201"/>
            <a:ext cx="4038600" cy="4349079"/>
          </a:xfrm>
          <a:prstGeom prst="rect">
            <a:avLst/>
          </a:prstGeom>
          <a:solidFill>
            <a:srgbClr val="92D05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cxnSp>
        <p:nvCxnSpPr>
          <p:cNvPr id="646" name="Google Shape;646;p51"/>
          <p:cNvCxnSpPr/>
          <p:nvPr/>
        </p:nvCxnSpPr>
        <p:spPr>
          <a:xfrm>
            <a:off x="2969450" y="1600201"/>
            <a:ext cx="28168" cy="4349078"/>
          </a:xfrm>
          <a:prstGeom prst="straightConnector1">
            <a:avLst/>
          </a:prstGeom>
          <a:noFill/>
          <a:ln w="19050" cap="flat" cmpd="sng">
            <a:solidFill>
              <a:srgbClr val="F8F8F8"/>
            </a:solidFill>
            <a:prstDash val="lgDash"/>
            <a:round/>
            <a:headEnd type="none" w="med" len="med"/>
            <a:tailEnd type="none" w="med" len="med"/>
          </a:ln>
        </p:spPr>
      </p:cxnSp>
      <p:grpSp>
        <p:nvGrpSpPr>
          <p:cNvPr id="647" name="Google Shape;647;p51"/>
          <p:cNvGrpSpPr/>
          <p:nvPr/>
        </p:nvGrpSpPr>
        <p:grpSpPr>
          <a:xfrm>
            <a:off x="2033130" y="2307381"/>
            <a:ext cx="1224042" cy="3111599"/>
            <a:chOff x="1665320" y="2448818"/>
            <a:chExt cx="1224042" cy="3111599"/>
          </a:xfrm>
        </p:grpSpPr>
        <p:sp>
          <p:nvSpPr>
            <p:cNvPr id="648" name="Google Shape;648;p51"/>
            <p:cNvSpPr/>
            <p:nvPr/>
          </p:nvSpPr>
          <p:spPr>
            <a:xfrm>
              <a:off x="2254282" y="24488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49" name="Google Shape;649;p51"/>
            <p:cNvSpPr/>
            <p:nvPr/>
          </p:nvSpPr>
          <p:spPr>
            <a:xfrm>
              <a:off x="2422557" y="32267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50" name="Google Shape;650;p51"/>
            <p:cNvSpPr/>
            <p:nvPr/>
          </p:nvSpPr>
          <p:spPr>
            <a:xfrm>
              <a:off x="2590832" y="32974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51" name="Google Shape;651;p51"/>
            <p:cNvSpPr/>
            <p:nvPr/>
          </p:nvSpPr>
          <p:spPr>
            <a:xfrm>
              <a:off x="2296351" y="40753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52" name="Google Shape;652;p51"/>
            <p:cNvSpPr/>
            <p:nvPr/>
          </p:nvSpPr>
          <p:spPr>
            <a:xfrm>
              <a:off x="2043939" y="47825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53" name="Google Shape;653;p51"/>
            <p:cNvSpPr/>
            <p:nvPr/>
          </p:nvSpPr>
          <p:spPr>
            <a:xfrm>
              <a:off x="1665320" y="5418981"/>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pic>
          <p:nvPicPr>
            <p:cNvPr id="654" name="Google Shape;654;p51"/>
            <p:cNvPicPr preferRelativeResize="0"/>
            <p:nvPr/>
          </p:nvPicPr>
          <p:blipFill rotWithShape="1">
            <a:blip r:embed="rId3">
              <a:alphaModFix/>
            </a:blip>
            <a:srcRect/>
            <a:stretch/>
          </p:blipFill>
          <p:spPr>
            <a:xfrm>
              <a:off x="2564908" y="3368154"/>
              <a:ext cx="324454" cy="324454"/>
            </a:xfrm>
            <a:prstGeom prst="rect">
              <a:avLst/>
            </a:prstGeom>
            <a:noFill/>
            <a:ln>
              <a:noFill/>
            </a:ln>
          </p:spPr>
        </p:pic>
      </p:grpSp>
      <p:cxnSp>
        <p:nvCxnSpPr>
          <p:cNvPr id="655" name="Google Shape;655;p51"/>
          <p:cNvCxnSpPr/>
          <p:nvPr/>
        </p:nvCxnSpPr>
        <p:spPr>
          <a:xfrm flipH="1">
            <a:off x="3772857" y="1600199"/>
            <a:ext cx="7055" cy="4349078"/>
          </a:xfrm>
          <a:prstGeom prst="straightConnector1">
            <a:avLst/>
          </a:prstGeom>
          <a:noFill/>
          <a:ln w="19050" cap="flat" cmpd="sng">
            <a:solidFill>
              <a:srgbClr val="F8F8F8"/>
            </a:solidFill>
            <a:prstDash val="solid"/>
            <a:round/>
            <a:headEnd type="none" w="med" len="med"/>
            <a:tailEnd type="none" w="med" len="med"/>
          </a:ln>
        </p:spPr>
      </p:cxnSp>
      <p:cxnSp>
        <p:nvCxnSpPr>
          <p:cNvPr id="656" name="Google Shape;656;p51"/>
          <p:cNvCxnSpPr/>
          <p:nvPr/>
        </p:nvCxnSpPr>
        <p:spPr>
          <a:xfrm>
            <a:off x="3832193" y="163159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57" name="Google Shape;657;p51"/>
          <p:cNvCxnSpPr/>
          <p:nvPr/>
        </p:nvCxnSpPr>
        <p:spPr>
          <a:xfrm>
            <a:off x="3841695" y="2292113"/>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58" name="Google Shape;658;p51"/>
          <p:cNvCxnSpPr/>
          <p:nvPr/>
        </p:nvCxnSpPr>
        <p:spPr>
          <a:xfrm>
            <a:off x="3864050" y="2888394"/>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59" name="Google Shape;659;p51"/>
          <p:cNvCxnSpPr/>
          <p:nvPr/>
        </p:nvCxnSpPr>
        <p:spPr>
          <a:xfrm>
            <a:off x="3841208" y="346754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60" name="Google Shape;660;p51"/>
          <p:cNvCxnSpPr/>
          <p:nvPr/>
        </p:nvCxnSpPr>
        <p:spPr>
          <a:xfrm>
            <a:off x="3832192" y="4063827"/>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61" name="Google Shape;661;p51"/>
          <p:cNvCxnSpPr/>
          <p:nvPr/>
        </p:nvCxnSpPr>
        <p:spPr>
          <a:xfrm>
            <a:off x="3827665" y="466527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62" name="Google Shape;662;p51"/>
          <p:cNvCxnSpPr/>
          <p:nvPr/>
        </p:nvCxnSpPr>
        <p:spPr>
          <a:xfrm>
            <a:off x="3831279" y="5259209"/>
            <a:ext cx="551525" cy="596281"/>
          </a:xfrm>
          <a:prstGeom prst="straightConnector1">
            <a:avLst/>
          </a:prstGeom>
          <a:noFill/>
          <a:ln w="19050" cap="flat" cmpd="sng">
            <a:solidFill>
              <a:srgbClr val="F8F8F8"/>
            </a:solidFill>
            <a:prstDash val="solid"/>
            <a:round/>
            <a:headEnd type="none" w="med" len="med"/>
            <a:tailEnd type="none" w="med" len="med"/>
          </a:ln>
        </p:spPr>
      </p:cxnSp>
      <p:sp>
        <p:nvSpPr>
          <p:cNvPr id="663" name="Google Shape;663;p51"/>
          <p:cNvSpPr/>
          <p:nvPr/>
        </p:nvSpPr>
        <p:spPr>
          <a:xfrm>
            <a:off x="2853470" y="2289704"/>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64" name="Google Shape;664;p51"/>
          <p:cNvSpPr/>
          <p:nvPr/>
        </p:nvSpPr>
        <p:spPr>
          <a:xfrm>
            <a:off x="3272863" y="2778355"/>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65" name="Google Shape;665;p51"/>
          <p:cNvSpPr/>
          <p:nvPr/>
        </p:nvSpPr>
        <p:spPr>
          <a:xfrm>
            <a:off x="3367732" y="3414819"/>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66" name="Google Shape;666;p51"/>
          <p:cNvSpPr/>
          <p:nvPr/>
        </p:nvSpPr>
        <p:spPr>
          <a:xfrm>
            <a:off x="3409801" y="405128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67" name="Google Shape;667;p51"/>
          <p:cNvSpPr/>
          <p:nvPr/>
        </p:nvSpPr>
        <p:spPr>
          <a:xfrm>
            <a:off x="2791577" y="4714527"/>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68" name="Google Shape;668;p51"/>
          <p:cNvSpPr/>
          <p:nvPr/>
        </p:nvSpPr>
        <p:spPr>
          <a:xfrm>
            <a:off x="2640682" y="5348262"/>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Situation – L’ailier paresseux</a:t>
            </a:r>
            <a:endParaRPr/>
          </a:p>
        </p:txBody>
      </p:sp>
      <p:sp>
        <p:nvSpPr>
          <p:cNvPr id="675" name="Google Shape;675;p5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a:t>Condition</a:t>
            </a:r>
            <a:endParaRPr/>
          </a:p>
          <a:p>
            <a:pPr marL="342900" lvl="0" indent="-342900" algn="l" rtl="0">
              <a:spcBef>
                <a:spcPts val="560"/>
              </a:spcBef>
              <a:spcAft>
                <a:spcPts val="0"/>
              </a:spcAft>
              <a:buClr>
                <a:schemeClr val="dk1"/>
              </a:buClr>
              <a:buSzPts val="2800"/>
              <a:buChar char="•"/>
            </a:pPr>
            <a:r>
              <a:rPr lang="en-AU"/>
              <a:t>???</a:t>
            </a:r>
            <a:endParaRPr/>
          </a:p>
          <a:p>
            <a:pPr marL="0" lvl="0" indent="0" algn="l" rtl="0">
              <a:spcBef>
                <a:spcPts val="560"/>
              </a:spcBef>
              <a:spcAft>
                <a:spcPts val="0"/>
              </a:spcAft>
              <a:buClr>
                <a:schemeClr val="dk1"/>
              </a:buClr>
              <a:buSzPts val="2800"/>
              <a:buNone/>
            </a:pPr>
            <a:r>
              <a:rPr lang="en-AU"/>
              <a:t>Déclencheur</a:t>
            </a:r>
            <a:endParaRPr/>
          </a:p>
          <a:p>
            <a:pPr marL="342900" lvl="0" indent="-342900" algn="l" rtl="0">
              <a:spcBef>
                <a:spcPts val="560"/>
              </a:spcBef>
              <a:spcAft>
                <a:spcPts val="0"/>
              </a:spcAft>
              <a:buClr>
                <a:schemeClr val="dk1"/>
              </a:buClr>
              <a:buSzPts val="2800"/>
              <a:buChar char="•"/>
            </a:pPr>
            <a:r>
              <a:rPr lang="en-AU"/>
              <a:t>???</a:t>
            </a:r>
            <a:endParaRPr/>
          </a:p>
          <a:p>
            <a:pPr marL="0" lvl="0" indent="0" algn="l" rtl="0">
              <a:spcBef>
                <a:spcPts val="560"/>
              </a:spcBef>
              <a:spcAft>
                <a:spcPts val="0"/>
              </a:spcAft>
              <a:buClr>
                <a:schemeClr val="dk1"/>
              </a:buClr>
              <a:buSzPts val="2800"/>
              <a:buNone/>
            </a:pPr>
            <a:r>
              <a:rPr lang="en-AU"/>
              <a:t>Action</a:t>
            </a:r>
            <a:endParaRPr/>
          </a:p>
          <a:p>
            <a:pPr marL="342900" lvl="0" indent="-342900" algn="l" rtl="0">
              <a:spcBef>
                <a:spcPts val="560"/>
              </a:spcBef>
              <a:spcAft>
                <a:spcPts val="0"/>
              </a:spcAft>
              <a:buClr>
                <a:schemeClr val="dk1"/>
              </a:buClr>
              <a:buSzPts val="2800"/>
              <a:buChar char="•"/>
            </a:pPr>
            <a:r>
              <a:rPr lang="en-AU"/>
              <a:t>???</a:t>
            </a:r>
            <a:endParaRPr/>
          </a:p>
        </p:txBody>
      </p:sp>
      <p:sp>
        <p:nvSpPr>
          <p:cNvPr id="676" name="Google Shape;676;p52"/>
          <p:cNvSpPr/>
          <p:nvPr/>
        </p:nvSpPr>
        <p:spPr>
          <a:xfrm>
            <a:off x="445326" y="1600201"/>
            <a:ext cx="4038600" cy="4349079"/>
          </a:xfrm>
          <a:prstGeom prst="rect">
            <a:avLst/>
          </a:prstGeom>
          <a:solidFill>
            <a:srgbClr val="92D05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cxnSp>
        <p:nvCxnSpPr>
          <p:cNvPr id="677" name="Google Shape;677;p52"/>
          <p:cNvCxnSpPr/>
          <p:nvPr/>
        </p:nvCxnSpPr>
        <p:spPr>
          <a:xfrm>
            <a:off x="2969450" y="1600201"/>
            <a:ext cx="28168" cy="4349078"/>
          </a:xfrm>
          <a:prstGeom prst="straightConnector1">
            <a:avLst/>
          </a:prstGeom>
          <a:noFill/>
          <a:ln w="19050" cap="flat" cmpd="sng">
            <a:solidFill>
              <a:srgbClr val="F8F8F8"/>
            </a:solidFill>
            <a:prstDash val="lgDash"/>
            <a:round/>
            <a:headEnd type="none" w="med" len="med"/>
            <a:tailEnd type="none" w="med" len="med"/>
          </a:ln>
        </p:spPr>
      </p:cxnSp>
      <p:sp>
        <p:nvSpPr>
          <p:cNvPr id="678" name="Google Shape;678;p52"/>
          <p:cNvSpPr/>
          <p:nvPr/>
        </p:nvSpPr>
        <p:spPr>
          <a:xfrm>
            <a:off x="1918710" y="1880101"/>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79" name="Google Shape;679;p52"/>
          <p:cNvSpPr/>
          <p:nvPr/>
        </p:nvSpPr>
        <p:spPr>
          <a:xfrm>
            <a:off x="1876641" y="2870156"/>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0" name="Google Shape;680;p52"/>
          <p:cNvSpPr/>
          <p:nvPr/>
        </p:nvSpPr>
        <p:spPr>
          <a:xfrm>
            <a:off x="1960779" y="3435901"/>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1" name="Google Shape;681;p52"/>
          <p:cNvSpPr/>
          <p:nvPr/>
        </p:nvSpPr>
        <p:spPr>
          <a:xfrm>
            <a:off x="2002848" y="4143083"/>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2" name="Google Shape;682;p52"/>
          <p:cNvSpPr/>
          <p:nvPr/>
        </p:nvSpPr>
        <p:spPr>
          <a:xfrm>
            <a:off x="2044916" y="4708828"/>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3" name="Google Shape;683;p52"/>
          <p:cNvSpPr/>
          <p:nvPr/>
        </p:nvSpPr>
        <p:spPr>
          <a:xfrm>
            <a:off x="2815323" y="5436430"/>
            <a:ext cx="126206" cy="141436"/>
          </a:xfrm>
          <a:prstGeom prst="ellipse">
            <a:avLst/>
          </a:prstGeom>
          <a:solidFill>
            <a:srgbClr val="FF00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grpSp>
        <p:nvGrpSpPr>
          <p:cNvPr id="684" name="Google Shape;684;p52"/>
          <p:cNvGrpSpPr/>
          <p:nvPr/>
        </p:nvGrpSpPr>
        <p:grpSpPr>
          <a:xfrm>
            <a:off x="523491" y="2386682"/>
            <a:ext cx="1224042" cy="3111599"/>
            <a:chOff x="1665320" y="2448818"/>
            <a:chExt cx="1224042" cy="3111599"/>
          </a:xfrm>
        </p:grpSpPr>
        <p:sp>
          <p:nvSpPr>
            <p:cNvPr id="685" name="Google Shape;685;p52"/>
            <p:cNvSpPr/>
            <p:nvPr/>
          </p:nvSpPr>
          <p:spPr>
            <a:xfrm>
              <a:off x="2254282" y="24488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6" name="Google Shape;686;p52"/>
            <p:cNvSpPr/>
            <p:nvPr/>
          </p:nvSpPr>
          <p:spPr>
            <a:xfrm>
              <a:off x="2422557" y="32267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7" name="Google Shape;687;p52"/>
            <p:cNvSpPr/>
            <p:nvPr/>
          </p:nvSpPr>
          <p:spPr>
            <a:xfrm>
              <a:off x="2590832" y="32974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8" name="Google Shape;688;p52"/>
            <p:cNvSpPr/>
            <p:nvPr/>
          </p:nvSpPr>
          <p:spPr>
            <a:xfrm>
              <a:off x="2296351" y="4075336"/>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89" name="Google Shape;689;p52"/>
            <p:cNvSpPr/>
            <p:nvPr/>
          </p:nvSpPr>
          <p:spPr>
            <a:xfrm>
              <a:off x="2043939" y="4782518"/>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690" name="Google Shape;690;p52"/>
            <p:cNvSpPr/>
            <p:nvPr/>
          </p:nvSpPr>
          <p:spPr>
            <a:xfrm>
              <a:off x="1665320" y="5418981"/>
              <a:ext cx="126206" cy="141436"/>
            </a:xfrm>
            <a:prstGeom prst="ellipse">
              <a:avLst/>
            </a:prstGeom>
            <a:solidFill>
              <a:srgbClr val="007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pic>
          <p:nvPicPr>
            <p:cNvPr id="691" name="Google Shape;691;p52"/>
            <p:cNvPicPr preferRelativeResize="0"/>
            <p:nvPr/>
          </p:nvPicPr>
          <p:blipFill rotWithShape="1">
            <a:blip r:embed="rId3">
              <a:alphaModFix/>
            </a:blip>
            <a:srcRect/>
            <a:stretch/>
          </p:blipFill>
          <p:spPr>
            <a:xfrm>
              <a:off x="2564908" y="3368154"/>
              <a:ext cx="324454" cy="324454"/>
            </a:xfrm>
            <a:prstGeom prst="rect">
              <a:avLst/>
            </a:prstGeom>
            <a:noFill/>
            <a:ln>
              <a:noFill/>
            </a:ln>
          </p:spPr>
        </p:pic>
      </p:grpSp>
      <p:cxnSp>
        <p:nvCxnSpPr>
          <p:cNvPr id="692" name="Google Shape;692;p52"/>
          <p:cNvCxnSpPr/>
          <p:nvPr/>
        </p:nvCxnSpPr>
        <p:spPr>
          <a:xfrm flipH="1">
            <a:off x="3772857" y="1600199"/>
            <a:ext cx="7055" cy="4349078"/>
          </a:xfrm>
          <a:prstGeom prst="straightConnector1">
            <a:avLst/>
          </a:prstGeom>
          <a:noFill/>
          <a:ln w="19050" cap="flat" cmpd="sng">
            <a:solidFill>
              <a:srgbClr val="F8F8F8"/>
            </a:solidFill>
            <a:prstDash val="solid"/>
            <a:round/>
            <a:headEnd type="none" w="med" len="med"/>
            <a:tailEnd type="none" w="med" len="med"/>
          </a:ln>
        </p:spPr>
      </p:cxnSp>
      <p:cxnSp>
        <p:nvCxnSpPr>
          <p:cNvPr id="693" name="Google Shape;693;p52"/>
          <p:cNvCxnSpPr/>
          <p:nvPr/>
        </p:nvCxnSpPr>
        <p:spPr>
          <a:xfrm>
            <a:off x="3832193" y="163159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4" name="Google Shape;694;p52"/>
          <p:cNvCxnSpPr/>
          <p:nvPr/>
        </p:nvCxnSpPr>
        <p:spPr>
          <a:xfrm>
            <a:off x="3841695" y="2292113"/>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5" name="Google Shape;695;p52"/>
          <p:cNvCxnSpPr/>
          <p:nvPr/>
        </p:nvCxnSpPr>
        <p:spPr>
          <a:xfrm>
            <a:off x="3864050" y="2888394"/>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6" name="Google Shape;696;p52"/>
          <p:cNvCxnSpPr/>
          <p:nvPr/>
        </p:nvCxnSpPr>
        <p:spPr>
          <a:xfrm>
            <a:off x="3841208" y="3467546"/>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7" name="Google Shape;697;p52"/>
          <p:cNvCxnSpPr/>
          <p:nvPr/>
        </p:nvCxnSpPr>
        <p:spPr>
          <a:xfrm>
            <a:off x="3832192" y="4063827"/>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8" name="Google Shape;698;p52"/>
          <p:cNvCxnSpPr/>
          <p:nvPr/>
        </p:nvCxnSpPr>
        <p:spPr>
          <a:xfrm>
            <a:off x="3827665" y="466527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699" name="Google Shape;699;p52"/>
          <p:cNvCxnSpPr/>
          <p:nvPr/>
        </p:nvCxnSpPr>
        <p:spPr>
          <a:xfrm>
            <a:off x="3831279" y="5259209"/>
            <a:ext cx="551525" cy="596281"/>
          </a:xfrm>
          <a:prstGeom prst="straightConnector1">
            <a:avLst/>
          </a:prstGeom>
          <a:noFill/>
          <a:ln w="19050" cap="flat" cmpd="sng">
            <a:solidFill>
              <a:srgbClr val="F8F8F8"/>
            </a:solidFill>
            <a:prstDash val="solid"/>
            <a:round/>
            <a:headEnd type="none" w="med" len="med"/>
            <a:tailEnd type="none" w="med" len="med"/>
          </a:ln>
        </p:spPr>
      </p:cxnSp>
      <p:cxnSp>
        <p:nvCxnSpPr>
          <p:cNvPr id="700" name="Google Shape;700;p52"/>
          <p:cNvCxnSpPr/>
          <p:nvPr/>
        </p:nvCxnSpPr>
        <p:spPr>
          <a:xfrm>
            <a:off x="2983534" y="5507148"/>
            <a:ext cx="148306" cy="0"/>
          </a:xfrm>
          <a:prstGeom prst="straightConnector1">
            <a:avLst/>
          </a:prstGeom>
          <a:noFill/>
          <a:ln w="9525" cap="flat" cmpd="sng">
            <a:solidFill>
              <a:srgbClr val="FF0000"/>
            </a:solidFill>
            <a:prstDash val="solid"/>
            <a:round/>
            <a:headEnd type="none" w="sm" len="sm"/>
            <a:tailEnd type="triangle" w="med" len="med"/>
          </a:ln>
        </p:spPr>
      </p:cxnSp>
      <p:sp>
        <p:nvSpPr>
          <p:cNvPr id="701" name="Google Shape;701;p52"/>
          <p:cNvSpPr/>
          <p:nvPr/>
        </p:nvSpPr>
        <p:spPr>
          <a:xfrm>
            <a:off x="2803387" y="5972267"/>
            <a:ext cx="126206" cy="141436"/>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702" name="Google Shape;702;p52"/>
          <p:cNvSpPr/>
          <p:nvPr/>
        </p:nvSpPr>
        <p:spPr>
          <a:xfrm>
            <a:off x="1918710" y="1385074"/>
            <a:ext cx="126206" cy="141436"/>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
        <p:nvSpPr>
          <p:cNvPr id="703" name="Google Shape;703;p52"/>
          <p:cNvSpPr/>
          <p:nvPr/>
        </p:nvSpPr>
        <p:spPr>
          <a:xfrm>
            <a:off x="2202333" y="3792463"/>
            <a:ext cx="126206" cy="141436"/>
          </a:xfrm>
          <a:prstGeom prst="ellipse">
            <a:avLst/>
          </a:prstGeom>
          <a:solidFill>
            <a:srgbClr val="FFFF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u="sng">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5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Règle simplifiée</a:t>
            </a:r>
            <a:endParaRPr/>
          </a:p>
        </p:txBody>
      </p:sp>
      <p:sp>
        <p:nvSpPr>
          <p:cNvPr id="710" name="Google Shape;710;p53"/>
          <p:cNvSpPr txBox="1">
            <a:spLocks noGrp="1"/>
          </p:cNvSpPr>
          <p:nvPr>
            <p:ph type="body" idx="1"/>
          </p:nvPr>
        </p:nvSpPr>
        <p:spPr>
          <a:xfrm>
            <a:off x="457200" y="1628800"/>
            <a:ext cx="8229600" cy="452596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800"/>
              <a:buNone/>
            </a:pPr>
            <a:endParaRPr sz="2800"/>
          </a:p>
          <a:p>
            <a:pPr marL="0" lvl="0" indent="0" algn="ctr" rtl="0">
              <a:spcBef>
                <a:spcPts val="560"/>
              </a:spcBef>
              <a:spcAft>
                <a:spcPts val="0"/>
              </a:spcAft>
              <a:buClr>
                <a:schemeClr val="dk1"/>
              </a:buClr>
              <a:buSzPts val="2800"/>
              <a:buNone/>
            </a:pPr>
            <a:r>
              <a:rPr lang="en-AU" sz="2800"/>
              <a:t>Si le ballon est dans les 7m, vous </a:t>
            </a: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pouvez </a:t>
            </a:r>
            <a:r>
              <a:rPr lang="en-AU" sz="2800"/>
              <a:t>arrêter de monter mais pas reculer</a:t>
            </a:r>
            <a:endParaRPr/>
          </a:p>
          <a:p>
            <a:pPr marL="0" lvl="0" indent="0" algn="ctr" rtl="0">
              <a:spcBef>
                <a:spcPts val="560"/>
              </a:spcBef>
              <a:spcAft>
                <a:spcPts val="0"/>
              </a:spcAft>
              <a:buClr>
                <a:schemeClr val="dk1"/>
              </a:buClr>
              <a:buSzPts val="2800"/>
              <a:buNone/>
            </a:pPr>
            <a:endParaRPr sz="2800"/>
          </a:p>
          <a:p>
            <a:pPr marL="0" lvl="0" indent="0" algn="ctr" rtl="0">
              <a:spcBef>
                <a:spcPts val="560"/>
              </a:spcBef>
              <a:spcAft>
                <a:spcPts val="0"/>
              </a:spcAft>
              <a:buClr>
                <a:schemeClr val="dk1"/>
              </a:buClr>
              <a:buSzPts val="2800"/>
              <a:buNone/>
            </a:pPr>
            <a:endParaRPr sz="2800"/>
          </a:p>
          <a:p>
            <a:pPr marL="0" lvl="0" indent="0" algn="ctr" rtl="0">
              <a:spcBef>
                <a:spcPts val="560"/>
              </a:spcBef>
              <a:spcAft>
                <a:spcPts val="0"/>
              </a:spcAft>
              <a:buClr>
                <a:schemeClr val="dk1"/>
              </a:buClr>
              <a:buSzPts val="2800"/>
              <a:buNone/>
            </a:pPr>
            <a:r>
              <a:rPr lang="en-AU" sz="2800"/>
              <a:t>Si le ballon est en dehors des 7m, vous devez monter (sortir des 7m)</a:t>
            </a:r>
            <a:endParaRPr/>
          </a:p>
          <a:p>
            <a:pPr marL="0" lvl="0" indent="0" algn="l" rtl="0">
              <a:spcBef>
                <a:spcPts val="560"/>
              </a:spcBef>
              <a:spcAft>
                <a:spcPts val="0"/>
              </a:spcAft>
              <a:buClr>
                <a:schemeClr val="dk1"/>
              </a:buClr>
              <a:buSzPts val="2800"/>
              <a:buNone/>
            </a:pPr>
            <a:endParaRPr sz="28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3 Pénalités sur la ligne d’essai</a:t>
            </a:r>
            <a:endParaRPr/>
          </a:p>
        </p:txBody>
      </p:sp>
      <p:sp>
        <p:nvSpPr>
          <p:cNvPr id="717" name="Google Shape;717;p54"/>
          <p:cNvSpPr txBox="1">
            <a:spLocks noGrp="1"/>
          </p:cNvSpPr>
          <p:nvPr>
            <p:ph type="body" idx="1"/>
          </p:nvPr>
        </p:nvSpPr>
        <p:spPr>
          <a:xfrm>
            <a:off x="457200" y="1457425"/>
            <a:ext cx="8229600" cy="52575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FF0000"/>
              </a:buClr>
              <a:buSzPts val="2590"/>
              <a:buChar char="•"/>
            </a:pPr>
            <a:r>
              <a:rPr lang="en-AU" sz="2590" dirty="0">
                <a:solidFill>
                  <a:srgbClr val="FF0000"/>
                </a:solidFill>
              </a:rPr>
              <a:t>3</a:t>
            </a:r>
            <a:r>
              <a:rPr lang="en-AU" sz="2590" baseline="30000" dirty="0">
                <a:solidFill>
                  <a:srgbClr val="FF0000"/>
                </a:solidFill>
              </a:rPr>
              <a:t>ème</a:t>
            </a:r>
            <a:r>
              <a:rPr lang="en-AU" sz="2590" dirty="0">
                <a:solidFill>
                  <a:srgbClr val="FF0000"/>
                </a:solidFill>
              </a:rPr>
              <a:t> </a:t>
            </a:r>
            <a:r>
              <a:rPr lang="en-AU" sz="2590" dirty="0" err="1"/>
              <a:t>pénalité</a:t>
            </a:r>
            <a:r>
              <a:rPr lang="en-AU" sz="2590" dirty="0"/>
              <a:t> sur la </a:t>
            </a:r>
            <a:r>
              <a:rPr lang="en-AU" sz="2590" dirty="0" err="1"/>
              <a:t>ligne</a:t>
            </a:r>
            <a:r>
              <a:rPr lang="en-AU" sz="2590" dirty="0"/>
              <a:t> d’essai pour </a:t>
            </a:r>
            <a:r>
              <a:rPr lang="en-AU" sz="2590" dirty="0" err="1"/>
              <a:t>l’attaque</a:t>
            </a:r>
            <a:r>
              <a:rPr lang="en-AU" sz="2590" dirty="0"/>
              <a:t> </a:t>
            </a:r>
            <a:br>
              <a:rPr lang="en-AU" sz="2590" dirty="0"/>
            </a:br>
            <a:r>
              <a:rPr lang="en-AU" sz="2590" dirty="0">
                <a:sym typeface="Wingdings" panose="05000000000000000000" pitchFamily="2" charset="2"/>
              </a:rPr>
              <a:t></a:t>
            </a:r>
            <a:r>
              <a:rPr lang="en-AU" sz="2590" dirty="0"/>
              <a:t> </a:t>
            </a:r>
            <a:r>
              <a:rPr lang="en-AU" sz="2590" dirty="0">
                <a:solidFill>
                  <a:srgbClr val="FF0000"/>
                </a:solidFill>
              </a:rPr>
              <a:t>exclusion</a:t>
            </a:r>
            <a:r>
              <a:rPr lang="en-AU" sz="2590" dirty="0"/>
              <a:t> pour </a:t>
            </a:r>
            <a:r>
              <a:rPr lang="en-AU" sz="259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la </a:t>
            </a:r>
            <a:r>
              <a:rPr lang="en-AU" sz="2590" dirty="0" err="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défense</a:t>
            </a:r>
            <a:endParaRPr dirty="0"/>
          </a:p>
          <a:p>
            <a:pPr marL="342900" lvl="0" indent="-342900" algn="l" rtl="0">
              <a:spcBef>
                <a:spcPts val="518"/>
              </a:spcBef>
              <a:spcAft>
                <a:spcPts val="0"/>
              </a:spcAft>
              <a:buClr>
                <a:schemeClr val="dk1"/>
              </a:buClr>
              <a:buSzPts val="2590"/>
              <a:buChar char="•"/>
            </a:pPr>
            <a:r>
              <a:rPr lang="en-AU" sz="2590" dirty="0" err="1"/>
              <a:t>Fautes</a:t>
            </a:r>
            <a:r>
              <a:rPr lang="en-AU" sz="2590" dirty="0"/>
              <a:t> : </a:t>
            </a:r>
            <a:r>
              <a:rPr lang="en-AU" sz="2590" dirty="0" err="1">
                <a:solidFill>
                  <a:srgbClr val="FF0000"/>
                </a:solidFill>
              </a:rPr>
              <a:t>Toutes</a:t>
            </a:r>
            <a:r>
              <a:rPr lang="en-AU" sz="2590" dirty="0"/>
              <a:t> (Ne pas </a:t>
            </a:r>
            <a:r>
              <a:rPr lang="en-AU" sz="2590" dirty="0" err="1"/>
              <a:t>monter</a:t>
            </a:r>
            <a:r>
              <a:rPr lang="en-AU" sz="2590" dirty="0"/>
              <a:t>, Hors jeu, touch </a:t>
            </a:r>
            <a:r>
              <a:rPr lang="en-AU" sz="2590" dirty="0" err="1"/>
              <a:t>rugueux</a:t>
            </a:r>
            <a:r>
              <a:rPr lang="en-AU" sz="2590" dirty="0"/>
              <a:t>…)</a:t>
            </a:r>
            <a:endParaRPr dirty="0"/>
          </a:p>
          <a:p>
            <a:pPr marL="342900" lvl="0" indent="-342900" algn="l" rtl="0">
              <a:spcBef>
                <a:spcPts val="518"/>
              </a:spcBef>
              <a:spcAft>
                <a:spcPts val="0"/>
              </a:spcAft>
              <a:buClr>
                <a:schemeClr val="dk1"/>
              </a:buClr>
              <a:buSzPts val="2590"/>
              <a:buChar char="•"/>
            </a:pPr>
            <a:r>
              <a:rPr lang="en-AU" sz="2590" dirty="0" err="1"/>
              <a:t>Où</a:t>
            </a:r>
            <a:r>
              <a:rPr lang="en-AU" sz="2590" dirty="0"/>
              <a:t> se place le </a:t>
            </a:r>
            <a:r>
              <a:rPr lang="en-AU" sz="2590" dirty="0" err="1"/>
              <a:t>joueur</a:t>
            </a:r>
            <a:r>
              <a:rPr lang="en-AU" sz="2590" dirty="0"/>
              <a:t> </a:t>
            </a:r>
            <a:r>
              <a:rPr lang="en-AU" sz="2590" dirty="0" err="1"/>
              <a:t>exclu</a:t>
            </a:r>
            <a:r>
              <a:rPr lang="en-AU" sz="2590" dirty="0"/>
              <a:t> ? </a:t>
            </a:r>
            <a:r>
              <a:rPr lang="en-AU" sz="2590" dirty="0" err="1"/>
              <a:t>juste</a:t>
            </a:r>
            <a:r>
              <a:rPr lang="en-AU" sz="2590" dirty="0"/>
              <a:t> derrière son équipe (et pas à </a:t>
            </a:r>
            <a:r>
              <a:rPr lang="en-AU" sz="2590" dirty="0" err="1"/>
              <a:t>l’opposé</a:t>
            </a:r>
            <a:r>
              <a:rPr lang="en-AU" sz="2590" dirty="0"/>
              <a:t> du terrain)</a:t>
            </a:r>
            <a:endParaRPr dirty="0"/>
          </a:p>
          <a:p>
            <a:pPr marL="342900" lvl="0" indent="-342900" algn="l" rtl="0">
              <a:spcBef>
                <a:spcPts val="518"/>
              </a:spcBef>
              <a:spcAft>
                <a:spcPts val="0"/>
              </a:spcAft>
              <a:buClr>
                <a:schemeClr val="dk1"/>
              </a:buClr>
              <a:buSzPts val="2590"/>
              <a:buChar char="•"/>
            </a:pPr>
            <a:r>
              <a:rPr lang="en-AU" sz="2590" dirty="0" err="1"/>
              <a:t>L’exclusion</a:t>
            </a:r>
            <a:r>
              <a:rPr lang="en-AU" sz="2590" dirty="0"/>
              <a:t> </a:t>
            </a:r>
            <a:r>
              <a:rPr lang="en-AU" sz="2590" dirty="0" err="1"/>
              <a:t>concerne</a:t>
            </a:r>
            <a:r>
              <a:rPr lang="en-AU" sz="2590" dirty="0"/>
              <a:t> le </a:t>
            </a:r>
            <a:r>
              <a:rPr lang="en-AU" sz="2590" dirty="0" err="1"/>
              <a:t>joueur</a:t>
            </a:r>
            <a:r>
              <a:rPr lang="en-AU" sz="2590" dirty="0"/>
              <a:t> qui fait la 3ème </a:t>
            </a:r>
            <a:r>
              <a:rPr lang="en-AU" sz="2590" dirty="0" err="1"/>
              <a:t>faute</a:t>
            </a:r>
            <a:br>
              <a:rPr lang="en-AU" sz="2590" dirty="0"/>
            </a:br>
            <a:r>
              <a:rPr lang="en-AU" sz="2590" dirty="0"/>
              <a:t>On ne </a:t>
            </a:r>
            <a:r>
              <a:rPr lang="en-AU" sz="2590" dirty="0" err="1"/>
              <a:t>tient</a:t>
            </a:r>
            <a:r>
              <a:rPr lang="en-AU" sz="2590" dirty="0"/>
              <a:t> pas </a:t>
            </a:r>
            <a:r>
              <a:rPr lang="en-AU" sz="2590" dirty="0" err="1"/>
              <a:t>compte</a:t>
            </a:r>
            <a:r>
              <a:rPr lang="en-AU" sz="2590" dirty="0"/>
              <a:t> des </a:t>
            </a:r>
            <a:r>
              <a:rPr lang="en-AU" sz="2590" dirty="0" err="1"/>
              <a:t>joueurs</a:t>
            </a:r>
            <a:r>
              <a:rPr lang="en-AU" sz="2590" dirty="0"/>
              <a:t> qui </a:t>
            </a:r>
            <a:r>
              <a:rPr lang="en-AU" sz="2590" dirty="0" err="1"/>
              <a:t>ont</a:t>
            </a:r>
            <a:r>
              <a:rPr lang="en-AU" sz="2590" dirty="0"/>
              <a:t> </a:t>
            </a:r>
            <a:r>
              <a:rPr lang="en-AU" sz="2590" dirty="0" err="1"/>
              <a:t>commis</a:t>
            </a:r>
            <a:r>
              <a:rPr lang="en-AU" sz="2590" dirty="0"/>
              <a:t> les </a:t>
            </a:r>
            <a:r>
              <a:rPr lang="en-AU" sz="2590" dirty="0" err="1"/>
              <a:t>fautes</a:t>
            </a:r>
            <a:r>
              <a:rPr lang="en-AU" sz="2590" dirty="0"/>
              <a:t> </a:t>
            </a:r>
            <a:r>
              <a:rPr lang="en-AU" sz="2590" dirty="0" err="1"/>
              <a:t>précédentes</a:t>
            </a:r>
            <a:endParaRPr dirty="0"/>
          </a:p>
          <a:p>
            <a:pPr marL="342900" lvl="0" indent="-342900" algn="l" rtl="0">
              <a:spcBef>
                <a:spcPts val="518"/>
              </a:spcBef>
              <a:spcAft>
                <a:spcPts val="0"/>
              </a:spcAft>
              <a:buClr>
                <a:schemeClr val="dk1"/>
              </a:buClr>
              <a:buSzPts val="2590"/>
              <a:buChar char="•"/>
            </a:pPr>
            <a:r>
              <a:rPr lang="en-AU" sz="2590" dirty="0"/>
              <a:t>Durée  = </a:t>
            </a:r>
            <a:r>
              <a:rPr lang="en-AU" sz="2590" dirty="0" err="1">
                <a:solidFill>
                  <a:srgbClr val="FF0000"/>
                </a:solidFill>
              </a:rPr>
              <a:t>Jusqu’à</a:t>
            </a:r>
            <a:r>
              <a:rPr lang="en-AU" sz="2590" dirty="0">
                <a:solidFill>
                  <a:srgbClr val="FF0000"/>
                </a:solidFill>
              </a:rPr>
              <a:t> la fin de la possession</a:t>
            </a:r>
            <a:endParaRPr dirty="0"/>
          </a:p>
          <a:p>
            <a:pPr marL="342900" lvl="0" indent="-342900" algn="l" rtl="0">
              <a:spcBef>
                <a:spcPts val="518"/>
              </a:spcBef>
              <a:spcAft>
                <a:spcPts val="0"/>
              </a:spcAft>
              <a:buClr>
                <a:schemeClr val="dk1"/>
              </a:buClr>
              <a:buSzPts val="2590"/>
              <a:buChar char="•"/>
            </a:pPr>
            <a:r>
              <a:rPr lang="en-AU" sz="2590" dirty="0"/>
              <a:t>Le </a:t>
            </a:r>
            <a:r>
              <a:rPr lang="en-AU" sz="2590" dirty="0" err="1"/>
              <a:t>joueur</a:t>
            </a:r>
            <a:r>
              <a:rPr lang="en-AU" sz="2590" dirty="0"/>
              <a:t> </a:t>
            </a:r>
            <a:r>
              <a:rPr lang="en-AU" sz="2590" dirty="0" err="1"/>
              <a:t>n’a</a:t>
            </a:r>
            <a:r>
              <a:rPr lang="en-AU" sz="2590" dirty="0"/>
              <a:t> pas </a:t>
            </a:r>
            <a:r>
              <a:rPr lang="en-AU" sz="2590" dirty="0" err="1"/>
              <a:t>besoin</a:t>
            </a:r>
            <a:r>
              <a:rPr lang="en-AU" sz="2590" dirty="0"/>
              <a:t> de </a:t>
            </a:r>
            <a:r>
              <a:rPr lang="en-AU" sz="2590" dirty="0" err="1"/>
              <a:t>repasser</a:t>
            </a:r>
            <a:r>
              <a:rPr lang="en-AU" sz="2590" dirty="0"/>
              <a:t> par la sub box pour </a:t>
            </a:r>
            <a:r>
              <a:rPr lang="en-AU" sz="2590" dirty="0" err="1"/>
              <a:t>rentrer</a:t>
            </a:r>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5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Roll-ball et demi</a:t>
            </a:r>
            <a:endParaRPr/>
          </a:p>
        </p:txBody>
      </p:sp>
      <p:sp>
        <p:nvSpPr>
          <p:cNvPr id="724" name="Google Shape;724;p55"/>
          <p:cNvSpPr txBox="1">
            <a:spLocks noGrp="1"/>
          </p:cNvSpPr>
          <p:nvPr>
            <p:ph type="body" idx="1"/>
          </p:nvPr>
        </p:nvSpPr>
        <p:spPr>
          <a:xfrm>
            <a:off x="379925" y="1417638"/>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AU" sz="2400"/>
              <a:t>Quelques trucs bons à savoir :</a:t>
            </a:r>
            <a:endParaRPr/>
          </a:p>
          <a:p>
            <a:pPr marL="342900" lvl="0" indent="-342900" algn="l" rtl="0">
              <a:spcBef>
                <a:spcPts val="480"/>
              </a:spcBef>
              <a:spcAft>
                <a:spcPts val="0"/>
              </a:spcAft>
              <a:buClr>
                <a:schemeClr val="dk1"/>
              </a:buClr>
              <a:buSzPts val="2400"/>
              <a:buChar char="•"/>
            </a:pPr>
            <a:r>
              <a:rPr lang="en-AU" sz="2400"/>
              <a:t>Un roll-ball peut remplacer un tap-ball sur une pénalité, mais pas l’inverse.</a:t>
            </a:r>
            <a:endParaRPr/>
          </a:p>
          <a:p>
            <a:pPr marL="342900" lvl="0" indent="-342900" algn="l" rtl="0">
              <a:spcBef>
                <a:spcPts val="480"/>
              </a:spcBef>
              <a:spcAft>
                <a:spcPts val="0"/>
              </a:spcAft>
              <a:buClr>
                <a:schemeClr val="dk1"/>
              </a:buClr>
              <a:buSzPts val="2400"/>
              <a:buChar char="•"/>
            </a:pPr>
            <a:r>
              <a:rPr lang="en-AU" sz="2400"/>
              <a:t>Le ballon peut rouler en arrière mais pas plus d’un mètre</a:t>
            </a:r>
            <a:endParaRPr/>
          </a:p>
          <a:p>
            <a:pPr marL="342900" lvl="0" indent="-342900" algn="l" rtl="0">
              <a:spcBef>
                <a:spcPts val="480"/>
              </a:spcBef>
              <a:spcAft>
                <a:spcPts val="0"/>
              </a:spcAft>
              <a:buClr>
                <a:schemeClr val="dk1"/>
              </a:buClr>
              <a:buSzPts val="2400"/>
              <a:buChar char="•"/>
            </a:pPr>
            <a:r>
              <a:rPr lang="en-AU" sz="2400"/>
              <a:t>Le ballon doit passer sous le corps (entre les jambes) ou sous le pied</a:t>
            </a:r>
            <a:endParaRPr/>
          </a:p>
          <a:p>
            <a:pPr marL="342900" lvl="0" indent="-342900" algn="l" rtl="0">
              <a:spcBef>
                <a:spcPts val="480"/>
              </a:spcBef>
              <a:spcAft>
                <a:spcPts val="0"/>
              </a:spcAft>
              <a:buClr>
                <a:schemeClr val="dk1"/>
              </a:buClr>
              <a:buSzPts val="2400"/>
              <a:buChar char="•"/>
            </a:pPr>
            <a:r>
              <a:rPr lang="en-AU" sz="2400"/>
              <a:t>Le joueur touché et le demi peuvent utiliser le pied pour contrôler le ballon</a:t>
            </a:r>
            <a:endParaRPr sz="2400"/>
          </a:p>
          <a:p>
            <a:pPr marL="342900" lvl="0" indent="-381000" algn="l" rtl="0">
              <a:spcBef>
                <a:spcPts val="560"/>
              </a:spcBef>
              <a:spcAft>
                <a:spcPts val="0"/>
              </a:spcAft>
              <a:buSzPts val="2400"/>
              <a:buChar char="•"/>
            </a:pPr>
            <a:r>
              <a:rPr lang="en-AU" sz="2400"/>
              <a:t>Le demi ne peut pas marquer mais il peut entrer dans la zone d’essai</a:t>
            </a:r>
            <a:endParaRPr sz="2400"/>
          </a:p>
          <a:p>
            <a:pPr marL="342900" lvl="0" indent="-381000" algn="l" rtl="0">
              <a:spcBef>
                <a:spcPts val="560"/>
              </a:spcBef>
              <a:spcAft>
                <a:spcPts val="0"/>
              </a:spcAft>
              <a:buSzPts val="2400"/>
              <a:buChar char="•"/>
            </a:pPr>
            <a:r>
              <a:rPr lang="en-AU" sz="2400"/>
              <a:t>Si un demi marque un essai, il perd la possession</a:t>
            </a:r>
            <a:endParaRPr sz="2400"/>
          </a:p>
          <a:p>
            <a:pPr marL="0" lvl="0" indent="0" algn="l" rtl="0">
              <a:spcBef>
                <a:spcPts val="480"/>
              </a:spcBef>
              <a:spcAft>
                <a:spcPts val="0"/>
              </a:spcAft>
              <a:buClr>
                <a:schemeClr val="dk1"/>
              </a:buClr>
              <a:buSzPts val="2400"/>
              <a:buNone/>
            </a:pPr>
            <a:endParaRPr sz="24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En jeu et hors jeu</a:t>
            </a:r>
            <a:endParaRPr/>
          </a:p>
        </p:txBody>
      </p:sp>
      <p:sp>
        <p:nvSpPr>
          <p:cNvPr id="731" name="Google Shape;731;p57"/>
          <p:cNvSpPr txBox="1">
            <a:spLocks noGrp="1"/>
          </p:cNvSpPr>
          <p:nvPr>
            <p:ph type="body" idx="1"/>
          </p:nvPr>
        </p:nvSpPr>
        <p:spPr>
          <a:xfrm>
            <a:off x="457200" y="1628800"/>
            <a:ext cx="6117365"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Quand est-on en jeu ?</a:t>
            </a:r>
            <a:endParaRPr/>
          </a:p>
          <a:p>
            <a:pPr marL="342900" lvl="0" indent="-381000" algn="l" rtl="0">
              <a:spcBef>
                <a:spcPts val="0"/>
              </a:spcBef>
              <a:spcAft>
                <a:spcPts val="0"/>
              </a:spcAft>
              <a:buSzPts val="2400"/>
              <a:buChar char="•"/>
            </a:pPr>
            <a:r>
              <a:rPr lang="en-AU" sz="2400"/>
              <a:t>Quand est-on hors-jeu ?</a:t>
            </a:r>
            <a:endParaRPr/>
          </a:p>
          <a:p>
            <a:pPr marL="342900" lvl="0" indent="-342900" algn="l" rtl="0">
              <a:spcBef>
                <a:spcPts val="480"/>
              </a:spcBef>
              <a:spcAft>
                <a:spcPts val="0"/>
              </a:spcAft>
              <a:buClr>
                <a:schemeClr val="dk1"/>
              </a:buClr>
              <a:buSzPts val="2400"/>
              <a:buChar char="•"/>
            </a:pPr>
            <a:r>
              <a:rPr lang="en-AU" sz="2400"/>
              <a:t>Que se passe-t-il lorsqu’un joueur est hors jeu ?</a:t>
            </a:r>
            <a:endParaRPr/>
          </a:p>
          <a:p>
            <a:pPr marL="342900" lvl="0" indent="-342900" algn="l" rtl="0">
              <a:spcBef>
                <a:spcPts val="480"/>
              </a:spcBef>
              <a:spcAft>
                <a:spcPts val="0"/>
              </a:spcAft>
              <a:buClr>
                <a:schemeClr val="dk1"/>
              </a:buClr>
              <a:buSzPts val="2400"/>
              <a:buChar char="•"/>
            </a:pPr>
            <a:r>
              <a:rPr lang="en-AU" sz="2400"/>
              <a:t>En tant qu’arbitre quelles dispositions devez vous prendre lorsqu’un joueur est hors-jeu ?</a:t>
            </a:r>
            <a:endParaRPr/>
          </a:p>
          <a:p>
            <a:pPr marL="342900" lvl="0" indent="-342900" algn="l" rtl="0">
              <a:spcBef>
                <a:spcPts val="480"/>
              </a:spcBef>
              <a:spcAft>
                <a:spcPts val="0"/>
              </a:spcAft>
              <a:buClr>
                <a:schemeClr val="dk1"/>
              </a:buClr>
              <a:buSzPts val="2400"/>
              <a:buChar char="•"/>
            </a:pPr>
            <a:r>
              <a:rPr lang="en-AU" sz="2400"/>
              <a:t>Que faire lorsque le joueur revient en jeu ?</a:t>
            </a:r>
            <a:endParaRPr/>
          </a:p>
        </p:txBody>
      </p:sp>
      <p:pic>
        <p:nvPicPr>
          <p:cNvPr id="732" name="Google Shape;732;p57" descr="Ref04 - The Mark"/>
          <p:cNvPicPr preferRelativeResize="0"/>
          <p:nvPr/>
        </p:nvPicPr>
        <p:blipFill rotWithShape="1">
          <a:blip r:embed="rId3">
            <a:alphaModFix/>
          </a:blip>
          <a:srcRect/>
          <a:stretch/>
        </p:blipFill>
        <p:spPr>
          <a:xfrm>
            <a:off x="6574565" y="1628800"/>
            <a:ext cx="2112235" cy="316835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5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En jeu et hors jeu</a:t>
            </a:r>
            <a:endParaRPr/>
          </a:p>
        </p:txBody>
      </p:sp>
      <p:sp>
        <p:nvSpPr>
          <p:cNvPr id="739" name="Google Shape;739;p58"/>
          <p:cNvSpPr txBox="1">
            <a:spLocks noGrp="1"/>
          </p:cNvSpPr>
          <p:nvPr>
            <p:ph type="body" idx="1"/>
          </p:nvPr>
        </p:nvSpPr>
        <p:spPr>
          <a:xfrm>
            <a:off x="457200" y="16288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AU" sz="2400"/>
              <a:t>Compétences de positionnement au niveau 2 :</a:t>
            </a:r>
            <a:endParaRPr/>
          </a:p>
          <a:p>
            <a:pPr marL="342900" lvl="0" indent="-342900" algn="l" rtl="0">
              <a:spcBef>
                <a:spcPts val="480"/>
              </a:spcBef>
              <a:spcAft>
                <a:spcPts val="0"/>
              </a:spcAft>
              <a:buClr>
                <a:schemeClr val="dk1"/>
              </a:buClr>
              <a:buSzPts val="2400"/>
              <a:buChar char="•"/>
            </a:pPr>
            <a:r>
              <a:rPr lang="en-AU" sz="2400" b="1"/>
              <a:t>Marquer les 7 mètres </a:t>
            </a:r>
            <a:r>
              <a:rPr lang="en-AU" sz="2400"/>
              <a:t>pour la ligne de défense, et vérifiez les deux côtés</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b="1"/>
              <a:t>Signalez </a:t>
            </a:r>
            <a:r>
              <a:rPr lang="en-AU" sz="2400"/>
              <a:t>les joueurs hors-jeu par leur numéro ou position, en les pointant du bras, si possible</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Les yeux sur le rollball et les actions du demi</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Quitter la ligne de défense lorsque le demi touche le ballon</a:t>
            </a:r>
            <a:endParaRPr/>
          </a:p>
          <a:p>
            <a:pPr marL="0" lvl="0" indent="0" algn="l" rtl="0">
              <a:spcBef>
                <a:spcPts val="480"/>
              </a:spcBef>
              <a:spcAft>
                <a:spcPts val="0"/>
              </a:spcAft>
              <a:buClr>
                <a:schemeClr val="dk1"/>
              </a:buClr>
              <a:buSzPts val="2400"/>
              <a:buNone/>
            </a:pPr>
            <a:endParaRPr sz="24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5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En jeu et hors jeu</a:t>
            </a:r>
            <a:endParaRPr/>
          </a:p>
        </p:txBody>
      </p:sp>
      <p:sp>
        <p:nvSpPr>
          <p:cNvPr id="745" name="Google Shape;745;p59"/>
          <p:cNvSpPr txBox="1">
            <a:spLocks noGrp="1"/>
          </p:cNvSpPr>
          <p:nvPr>
            <p:ph type="body" idx="1"/>
          </p:nvPr>
        </p:nvSpPr>
        <p:spPr>
          <a:xfrm>
            <a:off x="0" y="1574450"/>
            <a:ext cx="5325300" cy="39426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240"/>
              <a:buNone/>
            </a:pPr>
            <a:r>
              <a:rPr lang="en-AU" sz="2240"/>
              <a:t>Rappel : </a:t>
            </a:r>
            <a:r>
              <a:rPr lang="en-AU" sz="2240" b="1"/>
              <a:t>Vous êtes la ligne de hors jeu</a:t>
            </a:r>
            <a:r>
              <a:rPr lang="en-AU" sz="2240"/>
              <a:t> Vous ne pouvez pas déclarer un joueur en jeu s’il est devant vous</a:t>
            </a:r>
            <a:endParaRPr sz="2240"/>
          </a:p>
          <a:p>
            <a:pPr marL="0" lvl="0" indent="0" algn="l" rtl="0">
              <a:lnSpc>
                <a:spcPct val="80000"/>
              </a:lnSpc>
              <a:spcBef>
                <a:spcPts val="0"/>
              </a:spcBef>
              <a:spcAft>
                <a:spcPts val="0"/>
              </a:spcAft>
              <a:buClr>
                <a:schemeClr val="dk1"/>
              </a:buClr>
              <a:buSzPts val="2240"/>
              <a:buNone/>
            </a:pPr>
            <a:endParaRPr sz="2240"/>
          </a:p>
          <a:p>
            <a:pPr marL="0" lvl="0" indent="0" algn="l" rtl="0">
              <a:lnSpc>
                <a:spcPct val="80000"/>
              </a:lnSpc>
              <a:spcBef>
                <a:spcPts val="448"/>
              </a:spcBef>
              <a:spcAft>
                <a:spcPts val="0"/>
              </a:spcAft>
              <a:buClr>
                <a:schemeClr val="dk1"/>
              </a:buClr>
              <a:buSzPts val="2240"/>
              <a:buNone/>
            </a:pPr>
            <a:r>
              <a:rPr lang="en-AU" sz="2240" b="1"/>
              <a:t>Jouez l’avantage </a:t>
            </a:r>
            <a:r>
              <a:rPr lang="en-AU" sz="2240"/>
              <a:t>sur les positions de hors-jeu à</a:t>
            </a:r>
            <a:r>
              <a:rPr lang="en-AU" sz="2240" b="1"/>
              <a:t> chaque </a:t>
            </a:r>
            <a:r>
              <a:rPr lang="en-AU" sz="2240"/>
              <a:t>opportunité qui se présente. Vous n’êtes pas obligé d’avoir prévenu pour jouer l’avantage</a:t>
            </a:r>
            <a:endParaRPr/>
          </a:p>
          <a:p>
            <a:pPr marL="0" lvl="0" indent="0" algn="l" rtl="0">
              <a:lnSpc>
                <a:spcPct val="80000"/>
              </a:lnSpc>
              <a:spcBef>
                <a:spcPts val="448"/>
              </a:spcBef>
              <a:spcAft>
                <a:spcPts val="0"/>
              </a:spcAft>
              <a:buClr>
                <a:schemeClr val="dk1"/>
              </a:buClr>
              <a:buSzPts val="2240"/>
              <a:buNone/>
            </a:pPr>
            <a:endParaRPr sz="2240"/>
          </a:p>
          <a:p>
            <a:pPr marL="0" lvl="0" indent="0" algn="l" rtl="0">
              <a:lnSpc>
                <a:spcPct val="80000"/>
              </a:lnSpc>
              <a:spcBef>
                <a:spcPts val="448"/>
              </a:spcBef>
              <a:spcAft>
                <a:spcPts val="0"/>
              </a:spcAft>
              <a:buClr>
                <a:schemeClr val="dk1"/>
              </a:buClr>
              <a:buSzPts val="2240"/>
              <a:buNone/>
            </a:pPr>
            <a:r>
              <a:rPr lang="en-AU" sz="224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Lorsqu’il n’y a pas de demi, les défenseurs peuvent monter sans attendre l’arbitre, mais l’arbitre </a:t>
            </a:r>
            <a:r>
              <a:rPr lang="en-AU" sz="224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rPr>
              <a:t>doit </a:t>
            </a:r>
            <a:r>
              <a:rPr lang="en-AU" sz="224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communiquer</a:t>
            </a:r>
            <a:endParaRPr/>
          </a:p>
        </p:txBody>
      </p:sp>
      <p:pic>
        <p:nvPicPr>
          <p:cNvPr id="746" name="Google Shape;746;p59"/>
          <p:cNvPicPr preferRelativeResize="0"/>
          <p:nvPr/>
        </p:nvPicPr>
        <p:blipFill rotWithShape="1">
          <a:blip r:embed="rId3">
            <a:alphaModFix/>
          </a:blip>
          <a:srcRect/>
          <a:stretch/>
        </p:blipFill>
        <p:spPr>
          <a:xfrm>
            <a:off x="5325414" y="1271192"/>
            <a:ext cx="3326060" cy="373072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60"/>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4</a:t>
            </a:r>
            <a:br>
              <a:rPr lang="en-AU" sz="4410"/>
            </a:br>
            <a:br>
              <a:rPr lang="en-AU" sz="3600"/>
            </a:br>
            <a:r>
              <a:rPr lang="en-AU" sz="3600"/>
              <a:t>ASPECTS TECHNIQUES DU JEU/MATCH (2ème partie)</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6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Domaines techniques</a:t>
            </a:r>
            <a:endParaRPr/>
          </a:p>
        </p:txBody>
      </p:sp>
      <p:sp>
        <p:nvSpPr>
          <p:cNvPr id="757" name="Google Shape;757;p6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AU"/>
              <a:t>Passe en avant</a:t>
            </a:r>
            <a:endParaRPr/>
          </a:p>
          <a:p>
            <a:pPr marL="342900" lvl="0" indent="-342900" algn="l" rtl="0">
              <a:spcBef>
                <a:spcPts val="640"/>
              </a:spcBef>
              <a:spcAft>
                <a:spcPts val="0"/>
              </a:spcAft>
              <a:buClr>
                <a:schemeClr val="dk1"/>
              </a:buClr>
              <a:buSzPts val="3200"/>
              <a:buChar char="•"/>
            </a:pPr>
            <a:r>
              <a:rPr lang="en-AU"/>
              <a:t>Late Pass (Touch and Pass)</a:t>
            </a:r>
            <a:endParaRPr/>
          </a:p>
          <a:p>
            <a:pPr marL="342900" lvl="0" indent="-342900" algn="l" rtl="0">
              <a:spcBef>
                <a:spcPts val="640"/>
              </a:spcBef>
              <a:spcAft>
                <a:spcPts val="0"/>
              </a:spcAft>
              <a:buClr>
                <a:schemeClr val="dk1"/>
              </a:buClr>
              <a:buSzPts val="3200"/>
              <a:buChar char="•"/>
            </a:pPr>
            <a:r>
              <a:rPr lang="en-AU"/>
              <a:t>Essai</a:t>
            </a:r>
            <a:endParaRPr/>
          </a:p>
          <a:p>
            <a:pPr marL="342900" lvl="0" indent="-342900" algn="l" rtl="0">
              <a:spcBef>
                <a:spcPts val="640"/>
              </a:spcBef>
              <a:spcAft>
                <a:spcPts val="0"/>
              </a:spcAft>
              <a:buClr>
                <a:schemeClr val="dk1"/>
              </a:buClr>
              <a:buSzPts val="3200"/>
              <a:buChar char="•"/>
            </a:pPr>
            <a:r>
              <a:rPr lang="en-AU"/>
              <a:t>Drop-Off</a:t>
            </a:r>
            <a:endParaRPr/>
          </a:p>
          <a:p>
            <a:pPr marL="342900" lvl="0" indent="-342900" algn="l" rtl="0">
              <a:spcBef>
                <a:spcPts val="640"/>
              </a:spcBef>
              <a:spcAft>
                <a:spcPts val="0"/>
              </a:spcAft>
              <a:buClr>
                <a:schemeClr val="dk1"/>
              </a:buClr>
              <a:buSzPts val="3200"/>
              <a:buChar char="•"/>
            </a:pPr>
            <a:r>
              <a:rPr lang="en-AU"/>
              <a:t>Avantage</a:t>
            </a:r>
            <a:endParaRPr/>
          </a:p>
          <a:p>
            <a:pPr marL="342900" lvl="0" indent="-139700" algn="l" rtl="0">
              <a:spcBef>
                <a:spcPts val="640"/>
              </a:spcBef>
              <a:spcAft>
                <a:spcPts val="0"/>
              </a:spcAft>
              <a:buClr>
                <a:schemeClr val="dk1"/>
              </a:buClr>
              <a:buSzPts val="3200"/>
              <a:buNone/>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Passe en avant</a:t>
            </a:r>
            <a:endParaRPr/>
          </a:p>
        </p:txBody>
      </p:sp>
      <p:sp>
        <p:nvSpPr>
          <p:cNvPr id="764" name="Google Shape;764;p62"/>
          <p:cNvSpPr txBox="1">
            <a:spLocks noGrp="1"/>
          </p:cNvSpPr>
          <p:nvPr>
            <p:ph type="body" idx="1"/>
          </p:nvPr>
        </p:nvSpPr>
        <p:spPr>
          <a:xfrm>
            <a:off x="3419872" y="1925960"/>
            <a:ext cx="5616624" cy="1143000"/>
          </a:xfrm>
          <a:prstGeom prst="rect">
            <a:avLst/>
          </a:prstGeom>
          <a:noFill/>
          <a:ln>
            <a:noFill/>
          </a:ln>
        </p:spPr>
        <p:txBody>
          <a:bodyPr spcFirstLastPara="1" wrap="square" lIns="91425" tIns="45700" rIns="91425" bIns="45700" anchor="t" anchorCtr="0">
            <a:normAutofit/>
          </a:bodyPr>
          <a:lstStyle/>
          <a:p>
            <a:pPr marL="0" lvl="0" indent="0" algn="just" rtl="0">
              <a:lnSpc>
                <a:spcPct val="80000"/>
              </a:lnSpc>
              <a:spcBef>
                <a:spcPts val="0"/>
              </a:spcBef>
              <a:spcAft>
                <a:spcPts val="0"/>
              </a:spcAft>
              <a:buClr>
                <a:schemeClr val="dk1"/>
              </a:buClr>
              <a:buSzPts val="1100"/>
              <a:buFont typeface="Arial"/>
              <a:buNone/>
            </a:pPr>
            <a:r>
              <a:rPr lang="en-AU" sz="2190" b="1"/>
              <a:t>11.1</a:t>
            </a:r>
            <a:r>
              <a:rPr lang="en-AU" sz="2190" i="1"/>
              <a:t> Un joueur possédant le ballon n’est pas autorisé à transmettre le ballon à un autre joueur en l’envoyant vers l’avant, délibérément ou non ou de quelque manière que ce soit.</a:t>
            </a:r>
            <a:endParaRPr sz="2190" i="1"/>
          </a:p>
          <a:p>
            <a:pPr marL="0" lvl="0" indent="0" algn="just" rtl="0">
              <a:lnSpc>
                <a:spcPct val="80000"/>
              </a:lnSpc>
              <a:spcBef>
                <a:spcPts val="0"/>
              </a:spcBef>
              <a:spcAft>
                <a:spcPts val="0"/>
              </a:spcAft>
              <a:buClr>
                <a:schemeClr val="dk1"/>
              </a:buClr>
              <a:buSzPts val="2590"/>
              <a:buNone/>
            </a:pPr>
            <a:endParaRPr sz="2190" i="1"/>
          </a:p>
        </p:txBody>
      </p:sp>
      <p:sp>
        <p:nvSpPr>
          <p:cNvPr id="765" name="Google Shape;765;p62"/>
          <p:cNvSpPr txBox="1">
            <a:spLocks noGrp="1"/>
          </p:cNvSpPr>
          <p:nvPr>
            <p:ph type="body" idx="2"/>
          </p:nvPr>
        </p:nvSpPr>
        <p:spPr>
          <a:xfrm>
            <a:off x="3428202" y="3387750"/>
            <a:ext cx="4733700" cy="28494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590"/>
              <a:buNone/>
            </a:pPr>
            <a:r>
              <a:rPr lang="en-AU" sz="2590"/>
              <a:t>Facteurs à prendre en compte</a:t>
            </a:r>
            <a:endParaRPr/>
          </a:p>
          <a:p>
            <a:pPr marL="342900" lvl="0" indent="-342900" algn="l" rtl="0">
              <a:lnSpc>
                <a:spcPct val="80000"/>
              </a:lnSpc>
              <a:spcBef>
                <a:spcPts val="518"/>
              </a:spcBef>
              <a:spcAft>
                <a:spcPts val="0"/>
              </a:spcAft>
              <a:buClr>
                <a:schemeClr val="dk1"/>
              </a:buClr>
              <a:buSzPts val="2590"/>
              <a:buChar char="•"/>
            </a:pPr>
            <a:r>
              <a:rPr lang="en-AU" sz="2590"/>
              <a:t>La position des mains</a:t>
            </a:r>
            <a:endParaRPr/>
          </a:p>
          <a:p>
            <a:pPr marL="342900" lvl="0" indent="-342900" algn="l" rtl="0">
              <a:lnSpc>
                <a:spcPct val="80000"/>
              </a:lnSpc>
              <a:spcBef>
                <a:spcPts val="518"/>
              </a:spcBef>
              <a:spcAft>
                <a:spcPts val="0"/>
              </a:spcAft>
              <a:buClr>
                <a:schemeClr val="dk1"/>
              </a:buClr>
              <a:buSzPts val="2590"/>
              <a:buChar char="•"/>
            </a:pPr>
            <a:r>
              <a:rPr lang="en-AU" sz="2590"/>
              <a:t>Le vent</a:t>
            </a:r>
            <a:endParaRPr/>
          </a:p>
          <a:p>
            <a:pPr marL="342900" lvl="0" indent="-342900" algn="l" rtl="0">
              <a:lnSpc>
                <a:spcPct val="80000"/>
              </a:lnSpc>
              <a:spcBef>
                <a:spcPts val="518"/>
              </a:spcBef>
              <a:spcAft>
                <a:spcPts val="0"/>
              </a:spcAft>
              <a:buClr>
                <a:schemeClr val="dk1"/>
              </a:buClr>
              <a:buSzPts val="2590"/>
              <a:buChar char="•"/>
            </a:pPr>
            <a:r>
              <a:rPr lang="en-AU" sz="2590"/>
              <a:t>L’angle de la passe</a:t>
            </a:r>
            <a:endParaRPr/>
          </a:p>
          <a:p>
            <a:pPr marL="342900" lvl="0" indent="-342900" algn="l" rtl="0">
              <a:lnSpc>
                <a:spcPct val="80000"/>
              </a:lnSpc>
              <a:spcBef>
                <a:spcPts val="518"/>
              </a:spcBef>
              <a:spcAft>
                <a:spcPts val="0"/>
              </a:spcAft>
              <a:buClr>
                <a:schemeClr val="dk1"/>
              </a:buClr>
              <a:buSzPts val="2590"/>
              <a:buChar char="•"/>
            </a:pPr>
            <a:r>
              <a:rPr lang="en-AU" sz="2590"/>
              <a:t>La position du corps</a:t>
            </a:r>
            <a:endParaRPr/>
          </a:p>
          <a:p>
            <a:pPr marL="342900" lvl="0" indent="-342900" algn="l" rtl="0">
              <a:lnSpc>
                <a:spcPct val="80000"/>
              </a:lnSpc>
              <a:spcBef>
                <a:spcPts val="518"/>
              </a:spcBef>
              <a:spcAft>
                <a:spcPts val="0"/>
              </a:spcAft>
              <a:buClr>
                <a:schemeClr val="dk1"/>
              </a:buClr>
              <a:buSzPts val="2590"/>
              <a:buChar char="•"/>
            </a:pPr>
            <a:r>
              <a:rPr lang="en-AU" sz="2590"/>
              <a:t>La vitesse du joueur</a:t>
            </a:r>
            <a:endParaRPr/>
          </a:p>
          <a:p>
            <a:pPr marL="342900" lvl="0" indent="-342900" algn="l" rtl="0">
              <a:lnSpc>
                <a:spcPct val="80000"/>
              </a:lnSpc>
              <a:spcBef>
                <a:spcPts val="518"/>
              </a:spcBef>
              <a:spcAft>
                <a:spcPts val="0"/>
              </a:spcAft>
              <a:buClr>
                <a:schemeClr val="dk1"/>
              </a:buClr>
              <a:buSzPts val="2590"/>
              <a:buChar char="•"/>
            </a:pPr>
            <a:r>
              <a:rPr lang="en-AU" sz="2590"/>
              <a:t>La trajectoire du ballon</a:t>
            </a:r>
            <a:endParaRPr/>
          </a:p>
        </p:txBody>
      </p:sp>
      <p:sp>
        <p:nvSpPr>
          <p:cNvPr id="766" name="Google Shape;766;p62"/>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767" name="Google Shape;767;p62"/>
          <p:cNvPicPr preferRelativeResize="0"/>
          <p:nvPr/>
        </p:nvPicPr>
        <p:blipFill rotWithShape="1">
          <a:blip r:embed="rId3">
            <a:alphaModFix/>
          </a:blip>
          <a:srcRect/>
          <a:stretch/>
        </p:blipFill>
        <p:spPr>
          <a:xfrm>
            <a:off x="536866" y="1465588"/>
            <a:ext cx="2719118" cy="5085184"/>
          </a:xfrm>
          <a:prstGeom prst="rect">
            <a:avLst/>
          </a:prstGeom>
          <a:noFill/>
          <a:ln>
            <a:noFill/>
          </a:ln>
        </p:spPr>
      </p:pic>
      <p:sp>
        <p:nvSpPr>
          <p:cNvPr id="768" name="Google Shape;768;p62"/>
          <p:cNvSpPr txBox="1"/>
          <p:nvPr/>
        </p:nvSpPr>
        <p:spPr>
          <a:xfrm>
            <a:off x="3419872" y="1242362"/>
            <a:ext cx="2448273" cy="584775"/>
          </a:xfrm>
          <a:prstGeom prst="rect">
            <a:avLst/>
          </a:prstGeom>
          <a:solidFill>
            <a:srgbClr val="F2F2F2"/>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AU" sz="3200" b="1">
                <a:solidFill>
                  <a:srgbClr val="FF0000"/>
                </a:solidFill>
              </a:rPr>
              <a:t>La règle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63"/>
          <p:cNvSpPr txBox="1">
            <a:spLocks noGrp="1"/>
          </p:cNvSpPr>
          <p:nvPr>
            <p:ph type="body" idx="1"/>
          </p:nvPr>
        </p:nvSpPr>
        <p:spPr>
          <a:xfrm>
            <a:off x="173875" y="1600200"/>
            <a:ext cx="88380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Où se trouve la marque sur une passe en avant ?</a:t>
            </a:r>
            <a:endParaRPr/>
          </a:p>
          <a:p>
            <a:pPr marL="342900" lvl="0" indent="-342900" algn="l" rtl="0">
              <a:spcBef>
                <a:spcPts val="560"/>
              </a:spcBef>
              <a:spcAft>
                <a:spcPts val="0"/>
              </a:spcAft>
              <a:buSzPts val="2800"/>
              <a:buChar char="•"/>
            </a:pP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5"/>
                  </a:ext>
                </a:extLst>
              </a:rPr>
              <a:t>Où se trouvez-vous quand vous sifflez la pénalité ?</a:t>
            </a:r>
            <a:endParaRPr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6"/>
                </a:ext>
              </a:extLst>
            </a:endParaRPr>
          </a:p>
          <a:p>
            <a:pPr marL="342900" lvl="0" indent="-342900" algn="l" rtl="0">
              <a:spcBef>
                <a:spcPts val="560"/>
              </a:spcBef>
              <a:spcAft>
                <a:spcPts val="0"/>
              </a:spcAft>
              <a:buSzPts val="2800"/>
              <a:buChar char="•"/>
            </a:pPr>
            <a:r>
              <a:rPr lang="en-AU"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7"/>
                  </a:ext>
                </a:extLst>
              </a:rPr>
              <a:t>Qu’est-ce qui pourrait faire que vous ne sifflez pas la pénalité ?</a:t>
            </a:r>
            <a:endParaRPr sz="28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8"/>
                </a:ext>
              </a:extLst>
            </a:endParaRPr>
          </a:p>
          <a:p>
            <a:pPr marL="342900" lvl="0" indent="-342900" algn="l" rtl="0">
              <a:spcBef>
                <a:spcPts val="560"/>
              </a:spcBef>
              <a:spcAft>
                <a:spcPts val="0"/>
              </a:spcAft>
              <a:buSzPts val="2800"/>
              <a:buChar char="•"/>
            </a:pPr>
            <a:r>
              <a:rPr lang="en-AU" sz="2800"/>
              <a:t>Que faites-vous si vous voyez une passe douteuse mais que vous jugez ne pas être en-avant ?</a:t>
            </a:r>
            <a:endParaRPr sz="2800"/>
          </a:p>
        </p:txBody>
      </p:sp>
      <p:sp>
        <p:nvSpPr>
          <p:cNvPr id="774" name="Google Shape;774;p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Passe en avant</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6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Passe en avant</a:t>
            </a:r>
            <a:endParaRPr/>
          </a:p>
        </p:txBody>
      </p:sp>
      <p:sp>
        <p:nvSpPr>
          <p:cNvPr id="781" name="Google Shape;781;p6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Faites-vous aider : si vous êtes mal placé pour bien voir, référez-vous à vos arbitres de touche pour vous aider à décider.</a:t>
            </a:r>
            <a:br>
              <a:rPr lang="en-AU" sz="2400"/>
            </a:br>
            <a:r>
              <a:rPr lang="en-AU" sz="2400"/>
              <a:t>Quel arbitre de touche ?</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Cherchez l’avantage : ne sifflez pas trop tôt car cela pourrait empêcher une interception</a:t>
            </a:r>
            <a:endParaRPr/>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AU" sz="2400"/>
              <a:t>Arbitres de touche : positionnez-vous de telle sorte à bien voir la passe en avant</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6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Late Pass (Touch and Pass)</a:t>
            </a:r>
            <a:endParaRPr/>
          </a:p>
        </p:txBody>
      </p:sp>
      <p:sp>
        <p:nvSpPr>
          <p:cNvPr id="787" name="Google Shape;787;p65"/>
          <p:cNvSpPr txBox="1">
            <a:spLocks noGrp="1"/>
          </p:cNvSpPr>
          <p:nvPr>
            <p:ph type="body" idx="1"/>
          </p:nvPr>
        </p:nvSpPr>
        <p:spPr>
          <a:xfrm>
            <a:off x="457200" y="1988840"/>
            <a:ext cx="4038600" cy="45259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590"/>
              <a:buNone/>
            </a:pPr>
            <a:r>
              <a:rPr lang="en-AU" sz="2590" b="1"/>
              <a:t>10.6</a:t>
            </a:r>
            <a:r>
              <a:rPr lang="en-AU" sz="2590" i="1"/>
              <a:t> Le porteur du ballon n’a pas le droit de faire une Passe après avoir été touché.</a:t>
            </a:r>
            <a:endParaRPr>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9"/>
                </a:ext>
              </a:extLst>
            </a:endParaRPr>
          </a:p>
          <a:p>
            <a:pPr marL="0" lvl="0" indent="0" algn="l" rtl="0">
              <a:lnSpc>
                <a:spcPct val="90000"/>
              </a:lnSpc>
              <a:spcBef>
                <a:spcPts val="518"/>
              </a:spcBef>
              <a:spcAft>
                <a:spcPts val="0"/>
              </a:spcAft>
              <a:buClr>
                <a:schemeClr val="dk1"/>
              </a:buClr>
              <a:buSzPts val="2590"/>
              <a:buNone/>
            </a:pPr>
            <a:r>
              <a:rPr lang="en-AU" sz="2590" i="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0"/>
                  </a:ext>
                </a:extLst>
              </a:rPr>
              <a:t>If the Player in Possession is unable to refrain from releasing the ball as they are Touched, play will continue and the Referee shall call “play on”</a:t>
            </a:r>
            <a:endParaRPr/>
          </a:p>
          <a:p>
            <a:pPr marL="0" lvl="0" indent="0" algn="l" rtl="0">
              <a:lnSpc>
                <a:spcPct val="90000"/>
              </a:lnSpc>
              <a:spcBef>
                <a:spcPts val="518"/>
              </a:spcBef>
              <a:spcAft>
                <a:spcPts val="0"/>
              </a:spcAft>
              <a:buClr>
                <a:schemeClr val="dk1"/>
              </a:buClr>
              <a:buSzPts val="2590"/>
              <a:buNone/>
            </a:pPr>
            <a:endParaRPr sz="2590" i="1"/>
          </a:p>
        </p:txBody>
      </p:sp>
      <p:sp>
        <p:nvSpPr>
          <p:cNvPr id="788" name="Google Shape;788;p65"/>
          <p:cNvSpPr txBox="1">
            <a:spLocks noGrp="1"/>
          </p:cNvSpPr>
          <p:nvPr>
            <p:ph type="body" idx="2"/>
          </p:nvPr>
        </p:nvSpPr>
        <p:spPr>
          <a:xfrm>
            <a:off x="4398075" y="1600200"/>
            <a:ext cx="4746000" cy="4526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590"/>
              <a:buNone/>
            </a:pPr>
            <a:r>
              <a:rPr lang="en-AU" sz="2590"/>
              <a:t>Facteurs à prendre en compte</a:t>
            </a:r>
            <a:endParaRPr/>
          </a:p>
          <a:p>
            <a:pPr marL="342900" lvl="0" indent="-342900" algn="l" rtl="0">
              <a:lnSpc>
                <a:spcPct val="90000"/>
              </a:lnSpc>
              <a:spcBef>
                <a:spcPts val="518"/>
              </a:spcBef>
              <a:spcAft>
                <a:spcPts val="0"/>
              </a:spcAft>
              <a:buClr>
                <a:schemeClr val="dk1"/>
              </a:buClr>
              <a:buSzPts val="2590"/>
              <a:buChar char="•"/>
            </a:pPr>
            <a:r>
              <a:rPr lang="en-AU" sz="2590"/>
              <a:t>Le </a:t>
            </a:r>
            <a:r>
              <a:rPr lang="en-AU" sz="2590" b="1"/>
              <a:t>Touch </a:t>
            </a:r>
            <a:r>
              <a:rPr lang="en-AU" sz="2590"/>
              <a:t>est-il effectif ?</a:t>
            </a:r>
            <a:endParaRPr/>
          </a:p>
          <a:p>
            <a:pPr marL="342900" lvl="0" indent="-342900" algn="l" rtl="0">
              <a:lnSpc>
                <a:spcPct val="90000"/>
              </a:lnSpc>
              <a:spcBef>
                <a:spcPts val="518"/>
              </a:spcBef>
              <a:spcAft>
                <a:spcPts val="0"/>
              </a:spcAft>
              <a:buClr>
                <a:schemeClr val="dk1"/>
              </a:buClr>
              <a:buSzPts val="2590"/>
              <a:buChar char="•"/>
            </a:pPr>
            <a:r>
              <a:rPr lang="en-AU" sz="2590"/>
              <a:t>Le joueur a-t-il entendu l’annonce du Touch ? </a:t>
            </a:r>
            <a:endParaRPr/>
          </a:p>
          <a:p>
            <a:pPr marL="342900" lvl="0" indent="-342900" algn="l" rtl="0">
              <a:lnSpc>
                <a:spcPct val="90000"/>
              </a:lnSpc>
              <a:spcBef>
                <a:spcPts val="518"/>
              </a:spcBef>
              <a:spcAft>
                <a:spcPts val="0"/>
              </a:spcAft>
              <a:buClr>
                <a:schemeClr val="dk1"/>
              </a:buClr>
              <a:buSzPts val="2590"/>
              <a:buChar char="•"/>
            </a:pPr>
            <a:r>
              <a:rPr lang="en-AU" sz="2590"/>
              <a:t>A quel moment un joueur n’est pas capable de retenir son geste/le ballon ?</a:t>
            </a:r>
            <a:endParaRPr/>
          </a:p>
          <a:p>
            <a:pPr marL="342900" lvl="0" indent="-342900" algn="l" rtl="0">
              <a:lnSpc>
                <a:spcPct val="90000"/>
              </a:lnSpc>
              <a:spcBef>
                <a:spcPts val="518"/>
              </a:spcBef>
              <a:spcAft>
                <a:spcPts val="0"/>
              </a:spcAft>
              <a:buClr>
                <a:schemeClr val="dk1"/>
              </a:buClr>
              <a:buSzPts val="2590"/>
              <a:buChar char="•"/>
            </a:pPr>
            <a:r>
              <a:rPr lang="en-AU" sz="2590"/>
              <a:t>Comment communiquer votre décision ?</a:t>
            </a:r>
            <a:endParaRPr/>
          </a:p>
          <a:p>
            <a:pPr marL="342900" lvl="0" indent="-178435" algn="l" rtl="0">
              <a:lnSpc>
                <a:spcPct val="90000"/>
              </a:lnSpc>
              <a:spcBef>
                <a:spcPts val="518"/>
              </a:spcBef>
              <a:spcAft>
                <a:spcPts val="0"/>
              </a:spcAft>
              <a:buClr>
                <a:schemeClr val="dk1"/>
              </a:buClr>
              <a:buSzPts val="2590"/>
              <a:buNone/>
            </a:pPr>
            <a:endParaRPr sz="2590"/>
          </a:p>
        </p:txBody>
      </p:sp>
      <p:sp>
        <p:nvSpPr>
          <p:cNvPr id="789" name="Google Shape;789;p65"/>
          <p:cNvSpPr txBox="1"/>
          <p:nvPr/>
        </p:nvSpPr>
        <p:spPr>
          <a:xfrm>
            <a:off x="264298" y="1336412"/>
            <a:ext cx="2448273" cy="584775"/>
          </a:xfrm>
          <a:prstGeom prst="rect">
            <a:avLst/>
          </a:prstGeom>
          <a:solidFill>
            <a:srgbClr val="F2F2F2"/>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AU" sz="3200" b="1">
                <a:solidFill>
                  <a:srgbClr val="FF0000"/>
                </a:solidFill>
                <a:latin typeface="Arial"/>
                <a:ea typeface="Arial"/>
                <a:cs typeface="Arial"/>
                <a:sym typeface="Arial"/>
              </a:rPr>
              <a:t>The Rules: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Décision sur un Late Pass </a:t>
            </a:r>
            <a:endParaRPr/>
          </a:p>
        </p:txBody>
      </p:sp>
      <p:grpSp>
        <p:nvGrpSpPr>
          <p:cNvPr id="795" name="Google Shape;795;p66"/>
          <p:cNvGrpSpPr/>
          <p:nvPr/>
        </p:nvGrpSpPr>
        <p:grpSpPr>
          <a:xfrm>
            <a:off x="1547664" y="1297836"/>
            <a:ext cx="1873250" cy="4497496"/>
            <a:chOff x="394717" y="1416050"/>
            <a:chExt cx="1873250" cy="4497496"/>
          </a:xfrm>
        </p:grpSpPr>
        <p:sp>
          <p:nvSpPr>
            <p:cNvPr id="796" name="Google Shape;796;p66"/>
            <p:cNvSpPr/>
            <p:nvPr/>
          </p:nvSpPr>
          <p:spPr>
            <a:xfrm>
              <a:off x="394717" y="1416050"/>
              <a:ext cx="1873250" cy="2544763"/>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600">
                  <a:solidFill>
                    <a:schemeClr val="dk1"/>
                  </a:solidFill>
                  <a:latin typeface="Arial"/>
                  <a:ea typeface="Arial"/>
                  <a:cs typeface="Arial"/>
                  <a:sym typeface="Arial"/>
                </a:rPr>
                <a:t>Touch </a:t>
              </a:r>
              <a:r>
                <a:rPr lang="en-AU" sz="1600">
                  <a:solidFill>
                    <a:schemeClr val="dk1"/>
                  </a:solidFill>
                </a:rPr>
                <a:t>APRES la passe</a:t>
              </a:r>
              <a:r>
                <a:rPr lang="en-AU" sz="1600">
                  <a:solidFill>
                    <a:schemeClr val="dk1"/>
                  </a:solidFill>
                  <a:latin typeface="Arial"/>
                  <a:ea typeface="Arial"/>
                  <a:cs typeface="Arial"/>
                  <a:sym typeface="Arial"/>
                </a:rPr>
                <a:t> </a:t>
              </a:r>
              <a:endParaRPr/>
            </a:p>
          </p:txBody>
        </p:sp>
        <p:sp>
          <p:nvSpPr>
            <p:cNvPr id="797" name="Google Shape;797;p66"/>
            <p:cNvSpPr/>
            <p:nvPr/>
          </p:nvSpPr>
          <p:spPr>
            <a:xfrm>
              <a:off x="1115442" y="3960813"/>
              <a:ext cx="431800" cy="576262"/>
            </a:xfrm>
            <a:prstGeom prst="downArrow">
              <a:avLst>
                <a:gd name="adj1" fmla="val 50000"/>
                <a:gd name="adj2" fmla="val 50000"/>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8" name="Google Shape;798;p66"/>
            <p:cNvSpPr/>
            <p:nvPr/>
          </p:nvSpPr>
          <p:spPr>
            <a:xfrm>
              <a:off x="466650" y="4689410"/>
              <a:ext cx="1728192" cy="1224136"/>
            </a:xfrm>
            <a:prstGeom prst="ellipse">
              <a:avLst/>
            </a:prstGeom>
            <a:gradFill>
              <a:gsLst>
                <a:gs pos="0">
                  <a:srgbClr val="C5D8F1"/>
                </a:gs>
                <a:gs pos="80000">
                  <a:srgbClr val="0070C0"/>
                </a:gs>
                <a:gs pos="100000">
                  <a:srgbClr val="002060"/>
                </a:gs>
              </a:gsLst>
              <a:lin ang="1620000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AU" sz="2400" b="1">
                  <a:solidFill>
                    <a:schemeClr val="lt1"/>
                  </a:solidFill>
                </a:rPr>
                <a:t>Partie </a:t>
              </a:r>
              <a:r>
                <a:rPr lang="en-AU" sz="2400" b="1">
                  <a:solidFill>
                    <a:schemeClr val="lt1"/>
                  </a:solidFill>
                  <a:latin typeface="Arial"/>
                  <a:ea typeface="Arial"/>
                  <a:cs typeface="Arial"/>
                  <a:sym typeface="Arial"/>
                </a:rPr>
                <a:t>!</a:t>
              </a:r>
              <a:endParaRPr/>
            </a:p>
            <a:p>
              <a:pPr marL="0" marR="0" lvl="0" indent="0" algn="ctr" rtl="0">
                <a:spcBef>
                  <a:spcPts val="0"/>
                </a:spcBef>
                <a:spcAft>
                  <a:spcPts val="0"/>
                </a:spcAft>
                <a:buNone/>
              </a:pPr>
              <a:r>
                <a:rPr lang="en-AU" sz="1800" b="1">
                  <a:solidFill>
                    <a:schemeClr val="lt1"/>
                  </a:solidFill>
                </a:rPr>
                <a:t>Passe ok</a:t>
              </a:r>
              <a:endParaRPr sz="1800"/>
            </a:p>
          </p:txBody>
        </p:sp>
      </p:grpSp>
      <p:grpSp>
        <p:nvGrpSpPr>
          <p:cNvPr id="799" name="Google Shape;799;p66"/>
          <p:cNvGrpSpPr/>
          <p:nvPr/>
        </p:nvGrpSpPr>
        <p:grpSpPr>
          <a:xfrm>
            <a:off x="3521559" y="1297836"/>
            <a:ext cx="1871663" cy="4491146"/>
            <a:chOff x="4274542" y="1416050"/>
            <a:chExt cx="1871663" cy="4491146"/>
          </a:xfrm>
        </p:grpSpPr>
        <p:sp>
          <p:nvSpPr>
            <p:cNvPr id="800" name="Google Shape;800;p66"/>
            <p:cNvSpPr/>
            <p:nvPr/>
          </p:nvSpPr>
          <p:spPr>
            <a:xfrm>
              <a:off x="4274542" y="1416050"/>
              <a:ext cx="1871663" cy="2538413"/>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600">
                  <a:solidFill>
                    <a:schemeClr val="dk1"/>
                  </a:solidFill>
                  <a:latin typeface="Arial"/>
                  <a:ea typeface="Arial"/>
                  <a:cs typeface="Arial"/>
                  <a:sym typeface="Arial"/>
                </a:rPr>
                <a:t>Touch </a:t>
              </a:r>
              <a:r>
                <a:rPr lang="en-AU" sz="1600">
                  <a:solidFill>
                    <a:schemeClr val="dk1"/>
                  </a:solidFill>
                </a:rPr>
                <a:t>AVANT la</a:t>
              </a:r>
              <a:r>
                <a:rPr lang="en-AU" sz="1600">
                  <a:solidFill>
                    <a:schemeClr val="dk1"/>
                  </a:solidFill>
                  <a:latin typeface="Arial"/>
                  <a:ea typeface="Arial"/>
                  <a:cs typeface="Arial"/>
                  <a:sym typeface="Arial"/>
                </a:rPr>
                <a:t> Passe</a:t>
              </a:r>
              <a:endParaRPr/>
            </a:p>
            <a:p>
              <a:pPr marL="0" marR="0" lvl="0" indent="0" algn="ctr" rtl="0">
                <a:spcBef>
                  <a:spcPts val="0"/>
                </a:spcBef>
                <a:spcAft>
                  <a:spcPts val="0"/>
                </a:spcAft>
                <a:buNone/>
              </a:pPr>
              <a:endParaRPr sz="1600">
                <a:solidFill>
                  <a:schemeClr val="dk1"/>
                </a:solidFill>
                <a:latin typeface="Arial"/>
                <a:ea typeface="Arial"/>
                <a:cs typeface="Arial"/>
                <a:sym typeface="Arial"/>
              </a:endParaRPr>
            </a:p>
            <a:p>
              <a:pPr marL="0" marR="0" lvl="0" indent="0" algn="ctr" rtl="0">
                <a:spcBef>
                  <a:spcPts val="0"/>
                </a:spcBef>
                <a:spcAft>
                  <a:spcPts val="0"/>
                </a:spcAft>
                <a:buNone/>
              </a:pPr>
              <a:r>
                <a:rPr lang="en-AU" sz="1600">
                  <a:solidFill>
                    <a:schemeClr val="dk1"/>
                  </a:solidFill>
                </a:rPr>
                <a:t>mais</a:t>
              </a:r>
              <a:endParaRPr/>
            </a:p>
            <a:p>
              <a:pPr marL="0" marR="0" lvl="0" indent="0" algn="ctr" rtl="0">
                <a:spcBef>
                  <a:spcPts val="0"/>
                </a:spcBef>
                <a:spcAft>
                  <a:spcPts val="0"/>
                </a:spcAft>
                <a:buNone/>
              </a:pPr>
              <a:endParaRPr sz="1600">
                <a:solidFill>
                  <a:schemeClr val="dk1"/>
                </a:solidFill>
                <a:latin typeface="Arial"/>
                <a:ea typeface="Arial"/>
                <a:cs typeface="Arial"/>
                <a:sym typeface="Arial"/>
              </a:endParaRPr>
            </a:p>
            <a:p>
              <a:pPr marL="0" marR="0" lvl="0" indent="0" algn="ctr" rtl="0">
                <a:spcBef>
                  <a:spcPts val="0"/>
                </a:spcBef>
                <a:spcAft>
                  <a:spcPts val="0"/>
                </a:spcAft>
                <a:buNone/>
              </a:pPr>
              <a:r>
                <a:rPr lang="en-AU" sz="1600">
                  <a:solidFill>
                    <a:schemeClr val="dk1"/>
                  </a:solidFill>
                </a:rPr>
                <a:t>Le passeur ne pouvait pas retenir la ballon</a:t>
              </a:r>
              <a:endParaRPr/>
            </a:p>
          </p:txBody>
        </p:sp>
        <p:sp>
          <p:nvSpPr>
            <p:cNvPr id="801" name="Google Shape;801;p66"/>
            <p:cNvSpPr/>
            <p:nvPr/>
          </p:nvSpPr>
          <p:spPr>
            <a:xfrm>
              <a:off x="4995267" y="3954463"/>
              <a:ext cx="430213" cy="576262"/>
            </a:xfrm>
            <a:prstGeom prst="downArrow">
              <a:avLst>
                <a:gd name="adj1" fmla="val 50000"/>
                <a:gd name="adj2" fmla="val 50000"/>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2" name="Google Shape;802;p66"/>
            <p:cNvSpPr/>
            <p:nvPr/>
          </p:nvSpPr>
          <p:spPr>
            <a:xfrm>
              <a:off x="4346088" y="4683060"/>
              <a:ext cx="1728192" cy="1224136"/>
            </a:xfrm>
            <a:prstGeom prst="ellipse">
              <a:avLst/>
            </a:prstGeom>
            <a:gradFill>
              <a:gsLst>
                <a:gs pos="0">
                  <a:srgbClr val="C5D8F1"/>
                </a:gs>
                <a:gs pos="80000">
                  <a:srgbClr val="0070C0"/>
                </a:gs>
                <a:gs pos="100000">
                  <a:srgbClr val="002060"/>
                </a:gs>
              </a:gsLst>
              <a:lin ang="1620000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AU" sz="2400" b="1">
                  <a:solidFill>
                    <a:schemeClr val="lt1"/>
                  </a:solidFill>
                </a:rPr>
                <a:t>Partie </a:t>
              </a:r>
              <a:r>
                <a:rPr lang="en-AU" sz="2400" b="1">
                  <a:solidFill>
                    <a:schemeClr val="lt1"/>
                  </a:solidFill>
                  <a:latin typeface="Arial"/>
                  <a:ea typeface="Arial"/>
                  <a:cs typeface="Arial"/>
                  <a:sym typeface="Arial"/>
                </a:rPr>
                <a:t>!</a:t>
              </a:r>
              <a:endParaRPr/>
            </a:p>
            <a:p>
              <a:pPr marL="0" marR="0" lvl="0" indent="0" algn="ctr" rtl="0">
                <a:spcBef>
                  <a:spcPts val="0"/>
                </a:spcBef>
                <a:spcAft>
                  <a:spcPts val="0"/>
                </a:spcAft>
                <a:buNone/>
              </a:pPr>
              <a:r>
                <a:rPr lang="en-AU" sz="1800" b="1">
                  <a:solidFill>
                    <a:schemeClr val="lt1"/>
                  </a:solidFill>
                </a:rPr>
                <a:t>Passe ok</a:t>
              </a:r>
              <a:endParaRPr sz="1800"/>
            </a:p>
          </p:txBody>
        </p:sp>
      </p:grpSp>
      <p:grpSp>
        <p:nvGrpSpPr>
          <p:cNvPr id="803" name="Google Shape;803;p66"/>
          <p:cNvGrpSpPr/>
          <p:nvPr/>
        </p:nvGrpSpPr>
        <p:grpSpPr>
          <a:xfrm>
            <a:off x="5551419" y="1299424"/>
            <a:ext cx="1852613" cy="4505840"/>
            <a:chOff x="6300192" y="1416050"/>
            <a:chExt cx="1852613" cy="4505840"/>
          </a:xfrm>
        </p:grpSpPr>
        <p:sp>
          <p:nvSpPr>
            <p:cNvPr id="804" name="Google Shape;804;p66"/>
            <p:cNvSpPr/>
            <p:nvPr/>
          </p:nvSpPr>
          <p:spPr>
            <a:xfrm>
              <a:off x="6300192" y="1416050"/>
              <a:ext cx="1852613" cy="2544763"/>
            </a:xfrm>
            <a:prstGeom prst="rect">
              <a:avLst/>
            </a:prstGeom>
            <a:solidFill>
              <a:schemeClr val="lt1"/>
            </a:solid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600">
                  <a:solidFill>
                    <a:schemeClr val="dk1"/>
                  </a:solidFill>
                </a:rPr>
                <a:t>Touch AVANT la Passe</a:t>
              </a:r>
              <a:r>
                <a:rPr lang="en-AU" sz="1600">
                  <a:solidFill>
                    <a:schemeClr val="dk1"/>
                  </a:solidFill>
                  <a:latin typeface="Arial"/>
                  <a:ea typeface="Arial"/>
                  <a:cs typeface="Arial"/>
                  <a:sym typeface="Arial"/>
                </a:rPr>
                <a:t> </a:t>
              </a:r>
              <a:endParaRPr/>
            </a:p>
            <a:p>
              <a:pPr marL="0" marR="0" lvl="0" indent="0" algn="ctr" rtl="0">
                <a:spcBef>
                  <a:spcPts val="0"/>
                </a:spcBef>
                <a:spcAft>
                  <a:spcPts val="0"/>
                </a:spcAft>
                <a:buNone/>
              </a:pPr>
              <a:endParaRPr sz="1600">
                <a:solidFill>
                  <a:schemeClr val="dk1"/>
                </a:solidFill>
                <a:latin typeface="Arial"/>
                <a:ea typeface="Arial"/>
                <a:cs typeface="Arial"/>
                <a:sym typeface="Arial"/>
              </a:endParaRPr>
            </a:p>
            <a:p>
              <a:pPr marL="0" marR="0" lvl="0" indent="0" algn="ctr" rtl="0">
                <a:spcBef>
                  <a:spcPts val="0"/>
                </a:spcBef>
                <a:spcAft>
                  <a:spcPts val="0"/>
                </a:spcAft>
                <a:buNone/>
              </a:pPr>
              <a:r>
                <a:rPr lang="en-AU" sz="1600">
                  <a:solidFill>
                    <a:schemeClr val="dk1"/>
                  </a:solidFill>
                </a:rPr>
                <a:t>et</a:t>
              </a:r>
              <a:endParaRPr/>
            </a:p>
            <a:p>
              <a:pPr marL="0" marR="0" lvl="0" indent="0" algn="ctr" rtl="0">
                <a:spcBef>
                  <a:spcPts val="0"/>
                </a:spcBef>
                <a:spcAft>
                  <a:spcPts val="0"/>
                </a:spcAft>
                <a:buNone/>
              </a:pPr>
              <a:endParaRPr sz="1600">
                <a:solidFill>
                  <a:schemeClr val="dk1"/>
                </a:solidFill>
                <a:latin typeface="Arial"/>
                <a:ea typeface="Arial"/>
                <a:cs typeface="Arial"/>
                <a:sym typeface="Arial"/>
              </a:endParaRPr>
            </a:p>
            <a:p>
              <a:pPr marL="0" marR="0" lvl="0" indent="0" algn="ctr" rtl="0">
                <a:spcBef>
                  <a:spcPts val="0"/>
                </a:spcBef>
                <a:spcAft>
                  <a:spcPts val="0"/>
                </a:spcAft>
                <a:buNone/>
              </a:pPr>
              <a:r>
                <a:rPr lang="en-AU" sz="1600">
                  <a:solidFill>
                    <a:schemeClr val="dk1"/>
                  </a:solidFill>
                </a:rPr>
                <a:t>Le passeur aurait pu retenir le ballon</a:t>
              </a:r>
              <a:r>
                <a:rPr lang="en-AU" sz="1600">
                  <a:solidFill>
                    <a:schemeClr val="dk1"/>
                  </a:solidFill>
                  <a:latin typeface="Arial"/>
                  <a:ea typeface="Arial"/>
                  <a:cs typeface="Arial"/>
                  <a:sym typeface="Arial"/>
                </a:rPr>
                <a:t> </a:t>
              </a:r>
              <a:endParaRPr/>
            </a:p>
          </p:txBody>
        </p:sp>
        <p:sp>
          <p:nvSpPr>
            <p:cNvPr id="805" name="Google Shape;805;p66"/>
            <p:cNvSpPr/>
            <p:nvPr/>
          </p:nvSpPr>
          <p:spPr>
            <a:xfrm>
              <a:off x="7010598" y="3960813"/>
              <a:ext cx="431800" cy="576263"/>
            </a:xfrm>
            <a:prstGeom prst="downArrow">
              <a:avLst>
                <a:gd name="adj1" fmla="val 50000"/>
                <a:gd name="adj2" fmla="val 50000"/>
              </a:avLst>
            </a:prstGeom>
            <a:solidFill>
              <a:srgbClr val="0070C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6" name="Google Shape;806;p66"/>
            <p:cNvSpPr/>
            <p:nvPr/>
          </p:nvSpPr>
          <p:spPr>
            <a:xfrm>
              <a:off x="6362798" y="4697754"/>
              <a:ext cx="1728192" cy="1224136"/>
            </a:xfrm>
            <a:prstGeom prst="ellipse">
              <a:avLst/>
            </a:prstGeom>
            <a:gradFill>
              <a:gsLst>
                <a:gs pos="0">
                  <a:srgbClr val="C5D8F1"/>
                </a:gs>
                <a:gs pos="80000">
                  <a:srgbClr val="0070C0"/>
                </a:gs>
                <a:gs pos="100000">
                  <a:srgbClr val="002060"/>
                </a:gs>
              </a:gsLst>
              <a:lin ang="1620000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AU" sz="2000" b="1">
                  <a:solidFill>
                    <a:schemeClr val="lt1"/>
                  </a:solidFill>
                </a:rPr>
                <a:t>Jouez </a:t>
              </a:r>
              <a:r>
                <a:rPr lang="en-AU" sz="2000" b="1">
                  <a:solidFill>
                    <a:schemeClr val="lt1"/>
                  </a:solidFill>
                  <a:latin typeface="Arial"/>
                  <a:ea typeface="Arial"/>
                  <a:cs typeface="Arial"/>
                  <a:sym typeface="Arial"/>
                </a:rPr>
                <a:t>!</a:t>
              </a:r>
              <a:endParaRPr/>
            </a:p>
            <a:p>
              <a:pPr marL="0" marR="0" lvl="0" indent="0" algn="ctr" rtl="0">
                <a:spcBef>
                  <a:spcPts val="0"/>
                </a:spcBef>
                <a:spcAft>
                  <a:spcPts val="0"/>
                </a:spcAft>
                <a:buNone/>
              </a:pPr>
              <a:r>
                <a:rPr lang="en-AU" sz="2000" b="1">
                  <a:solidFill>
                    <a:schemeClr val="lt1"/>
                  </a:solidFill>
                  <a:latin typeface="Arial"/>
                  <a:ea typeface="Arial"/>
                  <a:cs typeface="Arial"/>
                  <a:sym typeface="Arial"/>
                </a:rPr>
                <a:t>P</a:t>
              </a:r>
              <a:r>
                <a:rPr lang="en-AU" sz="2000" b="1">
                  <a:solidFill>
                    <a:schemeClr val="lt1"/>
                  </a:solidFill>
                </a:rPr>
                <a:t>énalité</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99"/>
                                        </p:tgtEl>
                                        <p:attrNameLst>
                                          <p:attrName>style.visibility</p:attrName>
                                        </p:attrNameLst>
                                      </p:cBhvr>
                                      <p:to>
                                        <p:strVal val="visible"/>
                                      </p:to>
                                    </p:set>
                                    <p:anim calcmode="lin" valueType="num">
                                      <p:cBhvr additive="base">
                                        <p:cTn id="7" dur="500"/>
                                        <p:tgtEl>
                                          <p:spTgt spid="799"/>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803"/>
                                        </p:tgtEl>
                                        <p:attrNameLst>
                                          <p:attrName>style.visibility</p:attrName>
                                        </p:attrNameLst>
                                      </p:cBhvr>
                                      <p:to>
                                        <p:strVal val="visible"/>
                                      </p:to>
                                    </p:set>
                                    <p:anim calcmode="lin" valueType="num">
                                      <p:cBhvr additive="base">
                                        <p:cTn id="12" dur="500"/>
                                        <p:tgtEl>
                                          <p:spTgt spid="80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pic>
        <p:nvPicPr>
          <p:cNvPr id="812" name="Google Shape;812;p67"/>
          <p:cNvPicPr preferRelativeResize="0"/>
          <p:nvPr/>
        </p:nvPicPr>
        <p:blipFill rotWithShape="1">
          <a:blip r:embed="rId3">
            <a:alphaModFix/>
          </a:blip>
          <a:srcRect/>
          <a:stretch/>
        </p:blipFill>
        <p:spPr>
          <a:xfrm>
            <a:off x="5720278" y="2661430"/>
            <a:ext cx="2744797" cy="1827133"/>
          </a:xfrm>
          <a:prstGeom prst="rect">
            <a:avLst/>
          </a:prstGeom>
          <a:noFill/>
          <a:ln>
            <a:noFill/>
          </a:ln>
        </p:spPr>
      </p:pic>
      <p:pic>
        <p:nvPicPr>
          <p:cNvPr id="813" name="Google Shape;813;p67" descr="http://www.google.co.uk/url?sa=i&amp;source=images&amp;cd=&amp;ved=0CAUQjBw&amp;url=http%3A%2F%2Fi.ytimg.com%2Fvi%2FVDocljyLnpw%2Fhqdefault.jpg&amp;ei=By_7VI-cLobuUsSTgtAP&amp;psig=AFQjCNEWeUuv2eu7apTXjEGXgBUsMXe8uw&amp;ust=1425834119831885"/>
          <p:cNvPicPr preferRelativeResize="0"/>
          <p:nvPr/>
        </p:nvPicPr>
        <p:blipFill rotWithShape="1">
          <a:blip r:embed="rId4">
            <a:alphaModFix/>
          </a:blip>
          <a:srcRect/>
          <a:stretch/>
        </p:blipFill>
        <p:spPr>
          <a:xfrm>
            <a:off x="-419831" y="3240895"/>
            <a:ext cx="4343759" cy="3257820"/>
          </a:xfrm>
          <a:prstGeom prst="rect">
            <a:avLst/>
          </a:prstGeom>
          <a:noFill/>
          <a:ln>
            <a:noFill/>
          </a:ln>
        </p:spPr>
      </p:pic>
      <p:sp>
        <p:nvSpPr>
          <p:cNvPr id="814" name="Google Shape;814;p6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Communication du Late Pass </a:t>
            </a:r>
            <a:endParaRPr/>
          </a:p>
        </p:txBody>
      </p:sp>
      <p:sp>
        <p:nvSpPr>
          <p:cNvPr id="815" name="Google Shape;815;p6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endParaRPr/>
          </a:p>
          <a:p>
            <a:pPr marL="0" lvl="0" indent="0" algn="l" rtl="0">
              <a:spcBef>
                <a:spcPts val="640"/>
              </a:spcBef>
              <a:spcAft>
                <a:spcPts val="0"/>
              </a:spcAft>
              <a:buClr>
                <a:schemeClr val="dk1"/>
              </a:buClr>
              <a:buSzPts val="3200"/>
              <a:buNone/>
            </a:pPr>
            <a:endParaRPr/>
          </a:p>
        </p:txBody>
      </p:sp>
      <p:pic>
        <p:nvPicPr>
          <p:cNvPr id="816" name="Google Shape;816;p67" descr="Image result for touch referees"/>
          <p:cNvPicPr preferRelativeResize="0"/>
          <p:nvPr/>
        </p:nvPicPr>
        <p:blipFill rotWithShape="1">
          <a:blip r:embed="rId5">
            <a:alphaModFix/>
          </a:blip>
          <a:srcRect/>
          <a:stretch/>
        </p:blipFill>
        <p:spPr>
          <a:xfrm>
            <a:off x="539552" y="1384247"/>
            <a:ext cx="1809750" cy="2190750"/>
          </a:xfrm>
          <a:prstGeom prst="rect">
            <a:avLst/>
          </a:prstGeom>
          <a:noFill/>
          <a:ln>
            <a:noFill/>
          </a:ln>
        </p:spPr>
      </p:pic>
      <p:sp>
        <p:nvSpPr>
          <p:cNvPr id="817" name="Google Shape;817;p67"/>
          <p:cNvSpPr/>
          <p:nvPr/>
        </p:nvSpPr>
        <p:spPr>
          <a:xfrm>
            <a:off x="2771801" y="1336385"/>
            <a:ext cx="2808312" cy="1084503"/>
          </a:xfrm>
          <a:prstGeom prst="wedgeEllipseCallout">
            <a:avLst>
              <a:gd name="adj1" fmla="val -76506"/>
              <a:gd name="adj2" fmla="val 4388"/>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Parti </a:t>
            </a:r>
            <a:r>
              <a:rPr lang="en-AU" sz="1800">
                <a:solidFill>
                  <a:schemeClr val="dk1"/>
                </a:solidFill>
                <a:latin typeface="Arial"/>
                <a:ea typeface="Arial"/>
                <a:cs typeface="Arial"/>
                <a:sym typeface="Arial"/>
              </a:rPr>
              <a:t>!</a:t>
            </a:r>
            <a:endParaRPr/>
          </a:p>
          <a:p>
            <a:pPr marL="0" marR="0" lvl="0" indent="0" algn="ctr" rtl="0">
              <a:spcBef>
                <a:spcPts val="0"/>
              </a:spcBef>
              <a:spcAft>
                <a:spcPts val="0"/>
              </a:spcAft>
              <a:buNone/>
            </a:pPr>
            <a:r>
              <a:rPr lang="en-AU" sz="1800">
                <a:solidFill>
                  <a:schemeClr val="dk1"/>
                </a:solidFill>
              </a:rPr>
              <a:t>La passe est bonne !</a:t>
            </a:r>
            <a:endParaRPr/>
          </a:p>
        </p:txBody>
      </p:sp>
      <p:sp>
        <p:nvSpPr>
          <p:cNvPr id="818" name="Google Shape;818;p67"/>
          <p:cNvSpPr/>
          <p:nvPr/>
        </p:nvSpPr>
        <p:spPr>
          <a:xfrm>
            <a:off x="2782964" y="4112796"/>
            <a:ext cx="2808312" cy="1084503"/>
          </a:xfrm>
          <a:prstGeom prst="wedgeEllipseCallout">
            <a:avLst>
              <a:gd name="adj1" fmla="val -85652"/>
              <a:gd name="adj2" fmla="val -45822"/>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latin typeface="Arial"/>
                <a:ea typeface="Arial"/>
                <a:cs typeface="Arial"/>
                <a:sym typeface="Arial"/>
              </a:rPr>
              <a:t>BRRRRRTTTT!</a:t>
            </a:r>
            <a:endParaRPr/>
          </a:p>
        </p:txBody>
      </p:sp>
      <p:sp>
        <p:nvSpPr>
          <p:cNvPr id="819" name="Google Shape;819;p67"/>
          <p:cNvSpPr/>
          <p:nvPr/>
        </p:nvSpPr>
        <p:spPr>
          <a:xfrm>
            <a:off x="2782964" y="2723411"/>
            <a:ext cx="2808312" cy="1084503"/>
          </a:xfrm>
          <a:prstGeom prst="wedgeEllipseCallout">
            <a:avLst>
              <a:gd name="adj1" fmla="val 93247"/>
              <a:gd name="adj2" fmla="val -4139"/>
            </a:avLst>
          </a:prstGeom>
          <a:solidFill>
            <a:schemeClr val="lt1"/>
          </a:solidFill>
          <a:ln w="254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Jouer</a:t>
            </a:r>
            <a:r>
              <a:rPr lang="en-AU" sz="1800">
                <a:solidFill>
                  <a:schemeClr val="dk1"/>
                </a:solidFill>
                <a:latin typeface="Arial"/>
                <a:ea typeface="Arial"/>
                <a:cs typeface="Arial"/>
                <a:sym typeface="Arial"/>
              </a:rPr>
              <a:t> !</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6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Les erreurs sur un Late Pass :</a:t>
            </a:r>
            <a:endParaRPr/>
          </a:p>
        </p:txBody>
      </p:sp>
      <p:sp>
        <p:nvSpPr>
          <p:cNvPr id="825" name="Google Shape;825;p6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Pas de communication : Laisse les joueurs sans information</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Siffler trop tôt : pas d’avantage jouable</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Les sanctions moins avantageuses : Demi touché, ballon tombé ou 6e Touch</a:t>
            </a:r>
            <a:endParaRPr/>
          </a:p>
          <a:p>
            <a:pPr marL="342900" lvl="0" indent="-165100" algn="l" rtl="0">
              <a:spcBef>
                <a:spcPts val="560"/>
              </a:spcBef>
              <a:spcAft>
                <a:spcPts val="0"/>
              </a:spcAft>
              <a:buClr>
                <a:schemeClr val="dk1"/>
              </a:buClr>
              <a:buSzPts val="2800"/>
              <a:buNone/>
            </a:pPr>
            <a:endParaRPr sz="28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Google Shape;831;p6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Essai : Définition</a:t>
            </a:r>
            <a:endParaRPr/>
          </a:p>
        </p:txBody>
      </p:sp>
      <p:sp>
        <p:nvSpPr>
          <p:cNvPr id="832" name="Google Shape;832;p69"/>
          <p:cNvSpPr txBox="1">
            <a:spLocks noGrp="1"/>
          </p:cNvSpPr>
          <p:nvPr>
            <p:ph type="body" idx="1"/>
          </p:nvPr>
        </p:nvSpPr>
        <p:spPr>
          <a:xfrm>
            <a:off x="11" y="2042840"/>
            <a:ext cx="4038600" cy="28368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dk1"/>
              </a:buClr>
              <a:buSzPts val="1100"/>
              <a:buFont typeface="Arial"/>
              <a:buNone/>
            </a:pPr>
            <a:r>
              <a:rPr lang="en-AU" sz="2400" b="1"/>
              <a:t>14.2</a:t>
            </a:r>
            <a:r>
              <a:rPr lang="en-AU" sz="2400" i="1"/>
              <a:t> Un Essai est accordé quand un joueur, non Demi, place le ballon au sol sur ou au-delà de la Ligne d’essai et sans être touché.</a:t>
            </a:r>
            <a:endParaRPr sz="2400" i="1"/>
          </a:p>
          <a:p>
            <a:pPr marL="0" lvl="0" indent="0" algn="just" rtl="0">
              <a:spcBef>
                <a:spcPts val="0"/>
              </a:spcBef>
              <a:spcAft>
                <a:spcPts val="0"/>
              </a:spcAft>
              <a:buClr>
                <a:schemeClr val="dk1"/>
              </a:buClr>
              <a:buSzPts val="2400"/>
              <a:buNone/>
            </a:pPr>
            <a:endParaRPr sz="2400" i="1"/>
          </a:p>
        </p:txBody>
      </p:sp>
      <p:sp>
        <p:nvSpPr>
          <p:cNvPr id="833" name="Google Shape;833;p69"/>
          <p:cNvSpPr txBox="1">
            <a:spLocks noGrp="1"/>
          </p:cNvSpPr>
          <p:nvPr>
            <p:ph type="body" idx="2"/>
          </p:nvPr>
        </p:nvSpPr>
        <p:spPr>
          <a:xfrm>
            <a:off x="4105200" y="1600200"/>
            <a:ext cx="5038800" cy="3722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AU" sz="2400"/>
              <a:t>Points clés</a:t>
            </a:r>
            <a:endParaRPr/>
          </a:p>
          <a:p>
            <a:pPr marL="342900" lvl="0" indent="-342900" algn="l" rtl="0">
              <a:spcBef>
                <a:spcPts val="480"/>
              </a:spcBef>
              <a:spcAft>
                <a:spcPts val="0"/>
              </a:spcAft>
              <a:buClr>
                <a:schemeClr val="dk1"/>
              </a:buClr>
              <a:buSzPts val="2400"/>
              <a:buChar char="•"/>
            </a:pPr>
            <a:r>
              <a:rPr lang="en-AU" sz="2400"/>
              <a:t>Pas un demi</a:t>
            </a:r>
            <a:endParaRPr/>
          </a:p>
          <a:p>
            <a:pPr marL="342900" lvl="0" indent="-342900" algn="l" rtl="0">
              <a:spcBef>
                <a:spcPts val="480"/>
              </a:spcBef>
              <a:spcAft>
                <a:spcPts val="0"/>
              </a:spcAft>
              <a:buClr>
                <a:schemeClr val="dk1"/>
              </a:buClr>
              <a:buSzPts val="2400"/>
              <a:buChar char="•"/>
            </a:pPr>
            <a:r>
              <a:rPr lang="en-AU" sz="2400"/>
              <a:t>Posé sur le sol</a:t>
            </a:r>
            <a:endParaRPr/>
          </a:p>
          <a:p>
            <a:pPr marL="342900" lvl="0" indent="-342900" algn="l" rtl="0">
              <a:spcBef>
                <a:spcPts val="480"/>
              </a:spcBef>
              <a:spcAft>
                <a:spcPts val="0"/>
              </a:spcAft>
              <a:buClr>
                <a:schemeClr val="dk1"/>
              </a:buClr>
              <a:buSzPts val="2400"/>
              <a:buChar char="•"/>
            </a:pPr>
            <a:r>
              <a:rPr lang="en-AU" sz="2400"/>
              <a:t>Le ballon doit être contrôlé avant</a:t>
            </a:r>
            <a:endParaRPr/>
          </a:p>
          <a:p>
            <a:pPr marL="342900" lvl="0" indent="-342900" algn="l" rtl="0">
              <a:spcBef>
                <a:spcPts val="480"/>
              </a:spcBef>
              <a:spcAft>
                <a:spcPts val="0"/>
              </a:spcAft>
              <a:buClr>
                <a:schemeClr val="dk1"/>
              </a:buClr>
              <a:buSzPts val="2400"/>
              <a:buChar char="•"/>
            </a:pPr>
            <a:r>
              <a:rPr lang="en-AU" sz="2400"/>
              <a:t>Sur ou après la ligne d’essai</a:t>
            </a:r>
            <a:endParaRPr sz="2400"/>
          </a:p>
          <a:p>
            <a:pPr marL="342900" lvl="0" indent="-342900" algn="l" rtl="0">
              <a:spcBef>
                <a:spcPts val="480"/>
              </a:spcBef>
              <a:spcAft>
                <a:spcPts val="0"/>
              </a:spcAft>
              <a:buClr>
                <a:schemeClr val="dk1"/>
              </a:buClr>
              <a:buSzPts val="2400"/>
              <a:buChar char="•"/>
            </a:pPr>
            <a:r>
              <a:rPr lang="en-AU" sz="2400"/>
              <a:t>Sans rebond</a:t>
            </a:r>
            <a:endParaRPr/>
          </a:p>
          <a:p>
            <a:pPr marL="342900" lvl="0" indent="-342900" algn="l" rtl="0">
              <a:spcBef>
                <a:spcPts val="480"/>
              </a:spcBef>
              <a:spcAft>
                <a:spcPts val="0"/>
              </a:spcAft>
              <a:buClr>
                <a:schemeClr val="dk1"/>
              </a:buClr>
              <a:buSzPts val="2400"/>
              <a:buChar char="•"/>
            </a:pPr>
            <a:r>
              <a:rPr lang="en-AU" sz="2400"/>
              <a:t>Sans être touché avant</a:t>
            </a:r>
            <a:endParaRPr/>
          </a:p>
        </p:txBody>
      </p:sp>
      <p:pic>
        <p:nvPicPr>
          <p:cNvPr id="834" name="Google Shape;834;p69" descr="11261702_10155598853885002_8365460672844184274_n.jpg"/>
          <p:cNvPicPr preferRelativeResize="0"/>
          <p:nvPr/>
        </p:nvPicPr>
        <p:blipFill rotWithShape="1">
          <a:blip r:embed="rId3">
            <a:alphaModFix/>
          </a:blip>
          <a:srcRect r="14074"/>
          <a:stretch/>
        </p:blipFill>
        <p:spPr>
          <a:xfrm flipH="1">
            <a:off x="827584" y="4797152"/>
            <a:ext cx="2344180" cy="1818800"/>
          </a:xfrm>
          <a:prstGeom prst="rect">
            <a:avLst/>
          </a:prstGeom>
          <a:noFill/>
          <a:ln>
            <a:noFill/>
          </a:ln>
        </p:spPr>
      </p:pic>
      <p:sp>
        <p:nvSpPr>
          <p:cNvPr id="835" name="Google Shape;835;p69"/>
          <p:cNvSpPr txBox="1"/>
          <p:nvPr/>
        </p:nvSpPr>
        <p:spPr>
          <a:xfrm>
            <a:off x="264298" y="1336412"/>
            <a:ext cx="2448300" cy="584700"/>
          </a:xfrm>
          <a:prstGeom prst="rect">
            <a:avLst/>
          </a:prstGeom>
          <a:solidFill>
            <a:srgbClr val="F2F2F2"/>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AU" sz="3200" b="1">
                <a:solidFill>
                  <a:srgbClr val="FF0000"/>
                </a:solidFill>
              </a:rPr>
              <a:t>La règle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3 situations d’essai</a:t>
            </a:r>
            <a:endParaRPr/>
          </a:p>
        </p:txBody>
      </p:sp>
      <p:sp>
        <p:nvSpPr>
          <p:cNvPr id="841" name="Google Shape;841;p70"/>
          <p:cNvSpPr txBox="1">
            <a:spLocks noGrp="1"/>
          </p:cNvSpPr>
          <p:nvPr>
            <p:ph type="body" idx="1"/>
          </p:nvPr>
        </p:nvSpPr>
        <p:spPr>
          <a:xfrm>
            <a:off x="251150" y="1600200"/>
            <a:ext cx="8435700" cy="4526100"/>
          </a:xfrm>
          <a:prstGeom prst="rect">
            <a:avLst/>
          </a:prstGeom>
          <a:noFill/>
          <a:ln>
            <a:noFill/>
          </a:ln>
        </p:spPr>
        <p:txBody>
          <a:bodyPr spcFirstLastPara="1" wrap="square" lIns="91425" tIns="45700" rIns="91425" bIns="45700" anchor="t" anchorCtr="0">
            <a:normAutofit/>
          </a:bodyPr>
          <a:lstStyle/>
          <a:p>
            <a:pPr marL="514350" lvl="0" indent="-514350" algn="l" rtl="0">
              <a:spcBef>
                <a:spcPts val="0"/>
              </a:spcBef>
              <a:spcAft>
                <a:spcPts val="0"/>
              </a:spcAft>
              <a:buClr>
                <a:schemeClr val="dk1"/>
              </a:buClr>
              <a:buSzPts val="2400"/>
              <a:buFont typeface="Arial"/>
              <a:buAutoNum type="alphaUcPeriod"/>
            </a:pPr>
            <a:r>
              <a:rPr lang="en-AU" sz="2400"/>
              <a:t>Un défenseur réclame un toucher avant que le ballon ne touche le sol ?</a:t>
            </a:r>
            <a:endParaRPr/>
          </a:p>
          <a:p>
            <a:pPr marL="514350" lvl="0" indent="-361950" algn="l" rtl="0">
              <a:spcBef>
                <a:spcPts val="480"/>
              </a:spcBef>
              <a:spcAft>
                <a:spcPts val="0"/>
              </a:spcAft>
              <a:buClr>
                <a:schemeClr val="dk1"/>
              </a:buClr>
              <a:buSzPts val="2400"/>
              <a:buFont typeface="Arial"/>
              <a:buNone/>
            </a:pPr>
            <a:endParaRPr sz="2400"/>
          </a:p>
          <a:p>
            <a:pPr marL="514350" lvl="0" indent="-514350" algn="l" rtl="0">
              <a:spcBef>
                <a:spcPts val="480"/>
              </a:spcBef>
              <a:spcAft>
                <a:spcPts val="0"/>
              </a:spcAft>
              <a:buClr>
                <a:schemeClr val="dk1"/>
              </a:buClr>
              <a:buSzPts val="2400"/>
              <a:buFont typeface="Arial"/>
              <a:buAutoNum type="alphaUcPeriod"/>
            </a:pPr>
            <a:r>
              <a:rPr lang="en-AU" sz="2400"/>
              <a:t>Un attaquant pose le ballon au sol mais touche aussi en même temps la chaussure d’un défenseur ?</a:t>
            </a:r>
            <a:endParaRPr sz="2400"/>
          </a:p>
          <a:p>
            <a:pPr marL="342900" lvl="0" indent="0" algn="l" rtl="0">
              <a:spcBef>
                <a:spcPts val="480"/>
              </a:spcBef>
              <a:spcAft>
                <a:spcPts val="0"/>
              </a:spcAft>
              <a:buNone/>
            </a:pPr>
            <a:endParaRPr sz="2400"/>
          </a:p>
          <a:p>
            <a:pPr marL="514350" lvl="0" indent="-514350" algn="l" rtl="0">
              <a:spcBef>
                <a:spcPts val="480"/>
              </a:spcBef>
              <a:spcAft>
                <a:spcPts val="0"/>
              </a:spcAft>
              <a:buClr>
                <a:schemeClr val="dk1"/>
              </a:buClr>
              <a:buSzPts val="2400"/>
              <a:buFont typeface="Arial"/>
              <a:buAutoNum type="alphaUcPeriod"/>
            </a:pPr>
            <a:r>
              <a:rPr lang="en-AU" sz="2400"/>
              <a:t>L’attaquant pousse le ballon vers le sol sans le retenir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Essai : Positionnement</a:t>
            </a:r>
            <a:endParaRPr/>
          </a:p>
        </p:txBody>
      </p:sp>
      <p:sp>
        <p:nvSpPr>
          <p:cNvPr id="848" name="Google Shape;848;p71"/>
          <p:cNvSpPr txBox="1">
            <a:spLocks noGrp="1"/>
          </p:cNvSpPr>
          <p:nvPr>
            <p:ph type="body" idx="1"/>
          </p:nvPr>
        </p:nvSpPr>
        <p:spPr>
          <a:xfrm>
            <a:off x="77275" y="1484775"/>
            <a:ext cx="5037300" cy="45135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220"/>
              <a:buChar char="•"/>
            </a:pPr>
            <a:r>
              <a:rPr lang="en-AU" sz="2220" b="1"/>
              <a:t>Proximité</a:t>
            </a:r>
            <a:r>
              <a:rPr lang="en-AU" sz="2220"/>
              <a:t> – Assez proche pour être crédible, mais pas trop pour ne pas interférer</a:t>
            </a:r>
            <a:endParaRPr/>
          </a:p>
          <a:p>
            <a:pPr marL="342900" lvl="0" indent="-342900" algn="l" rtl="0">
              <a:spcBef>
                <a:spcPts val="444"/>
              </a:spcBef>
              <a:spcAft>
                <a:spcPts val="0"/>
              </a:spcAft>
              <a:buClr>
                <a:schemeClr val="dk1"/>
              </a:buClr>
              <a:buSzPts val="2220"/>
              <a:buChar char="•"/>
            </a:pPr>
            <a:r>
              <a:rPr lang="en-AU" sz="2220" b="1"/>
              <a:t>Ligne de mire</a:t>
            </a:r>
            <a:r>
              <a:rPr lang="en-AU" sz="2220"/>
              <a:t> – Avoir une vue dégagée pour voir le ballon posé</a:t>
            </a:r>
            <a:endParaRPr/>
          </a:p>
          <a:p>
            <a:pPr marL="342900" lvl="0" indent="-342900" algn="l" rtl="0">
              <a:spcBef>
                <a:spcPts val="444"/>
              </a:spcBef>
              <a:spcAft>
                <a:spcPts val="0"/>
              </a:spcAft>
              <a:buClr>
                <a:schemeClr val="dk1"/>
              </a:buClr>
              <a:buSzPts val="2220"/>
              <a:buChar char="•"/>
            </a:pPr>
            <a:r>
              <a:rPr lang="en-AU" sz="2220" b="1"/>
              <a:t>Joueurs </a:t>
            </a:r>
            <a:r>
              <a:rPr lang="en-AU" sz="2220"/>
              <a:t>– Voir la position des défenseurs</a:t>
            </a:r>
            <a:endParaRPr/>
          </a:p>
          <a:p>
            <a:pPr marL="342900" lvl="0" indent="-342900" algn="l" rtl="0">
              <a:spcBef>
                <a:spcPts val="444"/>
              </a:spcBef>
              <a:spcAft>
                <a:spcPts val="0"/>
              </a:spcAft>
              <a:buClr>
                <a:schemeClr val="dk1"/>
              </a:buClr>
              <a:buSzPts val="2220"/>
              <a:buChar char="•"/>
            </a:pPr>
            <a:r>
              <a:rPr lang="en-AU" sz="2220" b="1"/>
              <a:t>Communication</a:t>
            </a:r>
            <a:r>
              <a:rPr lang="en-AU" sz="2220"/>
              <a:t> – décider rapidement</a:t>
            </a:r>
            <a:endParaRPr/>
          </a:p>
          <a:p>
            <a:pPr marL="342900" lvl="0" indent="-342900" algn="l" rtl="0">
              <a:spcBef>
                <a:spcPts val="444"/>
              </a:spcBef>
              <a:spcAft>
                <a:spcPts val="0"/>
              </a:spcAft>
              <a:buClr>
                <a:schemeClr val="dk1"/>
              </a:buClr>
              <a:buSzPts val="2220"/>
              <a:buChar char="•"/>
            </a:pPr>
            <a:r>
              <a:rPr lang="en-AU" sz="2220" b="1"/>
              <a:t>Indépendant</a:t>
            </a:r>
            <a:r>
              <a:rPr lang="en-AU" sz="2220"/>
              <a:t> – Ignorer les pressions extérieures</a:t>
            </a:r>
            <a:endParaRPr/>
          </a:p>
          <a:p>
            <a:pPr marL="342900" lvl="0" indent="-342900" algn="l" rtl="0">
              <a:spcBef>
                <a:spcPts val="444"/>
              </a:spcBef>
              <a:spcAft>
                <a:spcPts val="0"/>
              </a:spcAft>
              <a:buClr>
                <a:schemeClr val="dk1"/>
              </a:buClr>
              <a:buSzPts val="2220"/>
              <a:buChar char="•"/>
            </a:pPr>
            <a:r>
              <a:rPr lang="en-AU" sz="2220" b="1"/>
              <a:t>Rapport</a:t>
            </a:r>
            <a:r>
              <a:rPr lang="en-AU" sz="2220"/>
              <a:t> – S’adresser aux joueurs impliqués</a:t>
            </a:r>
            <a:endParaRPr/>
          </a:p>
          <a:p>
            <a:pPr marL="0" lvl="0" indent="0" algn="l" rtl="0">
              <a:spcBef>
                <a:spcPts val="444"/>
              </a:spcBef>
              <a:spcAft>
                <a:spcPts val="0"/>
              </a:spcAft>
              <a:buClr>
                <a:schemeClr val="dk1"/>
              </a:buClr>
              <a:buSzPts val="2220"/>
              <a:buNone/>
            </a:pPr>
            <a:endParaRPr sz="2220"/>
          </a:p>
        </p:txBody>
      </p:sp>
      <p:pic>
        <p:nvPicPr>
          <p:cNvPr id="849" name="Google Shape;849;p71"/>
          <p:cNvPicPr preferRelativeResize="0"/>
          <p:nvPr/>
        </p:nvPicPr>
        <p:blipFill rotWithShape="1">
          <a:blip r:embed="rId3">
            <a:alphaModFix/>
          </a:blip>
          <a:srcRect/>
          <a:stretch/>
        </p:blipFill>
        <p:spPr>
          <a:xfrm>
            <a:off x="5076056" y="1556792"/>
            <a:ext cx="3823714" cy="254850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Essai : Procédure</a:t>
            </a:r>
            <a:endParaRPr/>
          </a:p>
        </p:txBody>
      </p:sp>
      <p:sp>
        <p:nvSpPr>
          <p:cNvPr id="856" name="Google Shape;856;p72"/>
          <p:cNvSpPr txBox="1">
            <a:spLocks noGrp="1"/>
          </p:cNvSpPr>
          <p:nvPr>
            <p:ph type="body" idx="1"/>
          </p:nvPr>
        </p:nvSpPr>
        <p:spPr>
          <a:xfrm>
            <a:off x="164200" y="1600200"/>
            <a:ext cx="8584200" cy="4526100"/>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ts val="2400"/>
              <a:buFont typeface="Arial"/>
              <a:buAutoNum type="arabicPeriod"/>
            </a:pPr>
            <a:r>
              <a:rPr lang="en-AU" sz="2400" b="1"/>
              <a:t>Vérifier </a:t>
            </a:r>
            <a:r>
              <a:rPr lang="en-AU" sz="2400"/>
              <a:t>auprès des arbitres de touche</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a:t>Rechercher si un défenseur réclame un touch (répondre)</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b="1"/>
              <a:t>Décision</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b="1"/>
              <a:t>Reculer de deux pas </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a:t>Attendre le signal “</a:t>
            </a:r>
            <a:r>
              <a:rPr lang="en-AU" sz="2400" b="1"/>
              <a:t>All clear</a:t>
            </a:r>
            <a:r>
              <a:rPr lang="en-AU" sz="2400"/>
              <a:t>” des arbitres de touche</a:t>
            </a:r>
            <a:br>
              <a:rPr lang="en-AU" sz="2400"/>
            </a:br>
            <a:r>
              <a:rPr lang="en-AU" sz="2400"/>
              <a:t>(Souriez vous êtes filmé ☺)</a:t>
            </a:r>
            <a:endParaRPr sz="2400"/>
          </a:p>
          <a:p>
            <a:pPr marL="514350" lvl="0" indent="-514350" algn="l" rtl="0">
              <a:lnSpc>
                <a:spcPct val="90000"/>
              </a:lnSpc>
              <a:spcBef>
                <a:spcPts val="480"/>
              </a:spcBef>
              <a:spcAft>
                <a:spcPts val="0"/>
              </a:spcAft>
              <a:buClr>
                <a:schemeClr val="dk1"/>
              </a:buClr>
              <a:buSzPts val="2400"/>
              <a:buFont typeface="Arial"/>
              <a:buAutoNum type="arabicPeriod"/>
            </a:pPr>
            <a:r>
              <a:rPr lang="en-AU" sz="2400" b="1"/>
              <a:t>Accorder</a:t>
            </a:r>
            <a:r>
              <a:rPr lang="en-AU" sz="2400"/>
              <a:t> l’essai : Signal de la main + gros coup de sifflet</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a:t>Répondre aux objections</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a:t>Noter le </a:t>
            </a:r>
            <a:r>
              <a:rPr lang="en-AU" sz="2400" b="1"/>
              <a:t>numéro du joueur</a:t>
            </a:r>
            <a:r>
              <a:rPr lang="en-AU" sz="2400"/>
              <a:t>, sortir du terrain en courant</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b="1"/>
              <a:t>Noter sur la feuille de score</a:t>
            </a:r>
            <a:endParaRPr/>
          </a:p>
          <a:p>
            <a:pPr marL="514350" lvl="0" indent="-514350" algn="l" rtl="0">
              <a:lnSpc>
                <a:spcPct val="90000"/>
              </a:lnSpc>
              <a:spcBef>
                <a:spcPts val="480"/>
              </a:spcBef>
              <a:spcAft>
                <a:spcPts val="0"/>
              </a:spcAft>
              <a:buClr>
                <a:schemeClr val="dk1"/>
              </a:buClr>
              <a:buSzPts val="2400"/>
              <a:buFont typeface="Arial"/>
              <a:buAutoNum type="arabicPeriod"/>
            </a:pPr>
            <a:r>
              <a:rPr lang="en-AU" sz="2400"/>
              <a:t>Boire, retour au jeu et focus</a:t>
            </a:r>
            <a:endParaRPr/>
          </a:p>
          <a:p>
            <a:pPr marL="342900" lvl="0" indent="-190500" algn="l" rtl="0">
              <a:lnSpc>
                <a:spcPct val="90000"/>
              </a:lnSpc>
              <a:spcBef>
                <a:spcPts val="480"/>
              </a:spcBef>
              <a:spcAft>
                <a:spcPts val="0"/>
              </a:spcAft>
              <a:buClr>
                <a:schemeClr val="dk1"/>
              </a:buClr>
              <a:buSzPts val="2400"/>
              <a:buNone/>
            </a:pPr>
            <a:endParaRPr sz="24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73"/>
          <p:cNvSpPr txBox="1">
            <a:spLocks noGrp="1"/>
          </p:cNvSpPr>
          <p:nvPr>
            <p:ph type="title"/>
          </p:nvPr>
        </p:nvSpPr>
        <p:spPr>
          <a:xfrm>
            <a:off x="924732" y="2564904"/>
            <a:ext cx="7128792" cy="86708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000"/>
              <a:buFont typeface="Arial"/>
              <a:buNone/>
            </a:pPr>
            <a:r>
              <a:rPr lang="en-AU"/>
              <a:t>DROP-OFF</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7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le DROP-OFF : c’est quoi ?</a:t>
            </a:r>
            <a:endParaRPr/>
          </a:p>
        </p:txBody>
      </p:sp>
      <p:sp>
        <p:nvSpPr>
          <p:cNvPr id="868" name="Google Shape;868;p74"/>
          <p:cNvSpPr txBox="1">
            <a:spLocks noGrp="1"/>
          </p:cNvSpPr>
          <p:nvPr>
            <p:ph type="body" idx="1"/>
          </p:nvPr>
        </p:nvSpPr>
        <p:spPr>
          <a:xfrm>
            <a:off x="457200" y="1999381"/>
            <a:ext cx="3754760" cy="373387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AU" sz="2200" b="1"/>
              <a:t>24.1</a:t>
            </a:r>
            <a:r>
              <a:rPr lang="en-AU" sz="2200" i="1"/>
              <a:t> Si un Vainqueur est requis et qu’il y a match nul à la fin du temps réglementaire, alors une</a:t>
            </a:r>
            <a:endParaRPr sz="2200" i="1"/>
          </a:p>
          <a:p>
            <a:pPr marL="0" lvl="0" indent="0" algn="l" rtl="0">
              <a:spcBef>
                <a:spcPts val="0"/>
              </a:spcBef>
              <a:spcAft>
                <a:spcPts val="0"/>
              </a:spcAft>
              <a:buClr>
                <a:schemeClr val="dk1"/>
              </a:buClr>
              <a:buSzPts val="1100"/>
              <a:buFont typeface="Arial"/>
              <a:buNone/>
            </a:pPr>
            <a:r>
              <a:rPr lang="en-AU" sz="2200" i="1"/>
              <a:t>Prolongation a lieu pour déterminer le Vainqueur.</a:t>
            </a:r>
            <a:endParaRPr sz="2200" i="1"/>
          </a:p>
          <a:p>
            <a:pPr marL="0" lvl="0" indent="0" algn="l" rtl="0">
              <a:spcBef>
                <a:spcPts val="0"/>
              </a:spcBef>
              <a:spcAft>
                <a:spcPts val="0"/>
              </a:spcAft>
              <a:buClr>
                <a:schemeClr val="dk1"/>
              </a:buClr>
              <a:buSzPts val="1100"/>
              <a:buNone/>
            </a:pPr>
            <a:endParaRPr sz="2200" b="1"/>
          </a:p>
          <a:p>
            <a:pPr marL="0" lvl="0" indent="0" algn="l" rtl="0">
              <a:spcBef>
                <a:spcPts val="0"/>
              </a:spcBef>
              <a:spcAft>
                <a:spcPts val="0"/>
              </a:spcAft>
              <a:buClr>
                <a:schemeClr val="dk1"/>
              </a:buClr>
              <a:buSzPts val="1100"/>
              <a:buFont typeface="Arial"/>
              <a:buNone/>
            </a:pPr>
            <a:r>
              <a:rPr lang="en-AU" sz="2200" b="1"/>
              <a:t>24.2 </a:t>
            </a:r>
            <a:r>
              <a:rPr lang="en-AU" sz="2200" i="1"/>
              <a:t>Lors d’une compétition mixte, une Équipe ne peut pas avoir plus de deux (2) hommes sur le terrain durant la Prolongation.</a:t>
            </a:r>
            <a:endParaRPr sz="2200" i="1"/>
          </a:p>
          <a:p>
            <a:pPr marL="0" lvl="0" indent="0" algn="l" rtl="0">
              <a:spcBef>
                <a:spcPts val="0"/>
              </a:spcBef>
              <a:spcAft>
                <a:spcPts val="0"/>
              </a:spcAft>
              <a:buClr>
                <a:schemeClr val="dk1"/>
              </a:buClr>
              <a:buSzPts val="2400"/>
              <a:buNone/>
            </a:pPr>
            <a:endParaRPr sz="2200" i="1"/>
          </a:p>
        </p:txBody>
      </p:sp>
      <p:sp>
        <p:nvSpPr>
          <p:cNvPr id="869" name="Google Shape;869;p74"/>
          <p:cNvSpPr txBox="1">
            <a:spLocks noGrp="1"/>
          </p:cNvSpPr>
          <p:nvPr>
            <p:ph type="body" idx="2"/>
          </p:nvPr>
        </p:nvSpPr>
        <p:spPr>
          <a:xfrm>
            <a:off x="4572000" y="2071400"/>
            <a:ext cx="4343400" cy="3373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400"/>
              <a:buNone/>
            </a:pPr>
            <a:r>
              <a:rPr lang="en-AU" sz="2400"/>
              <a:t>Points-clés</a:t>
            </a:r>
            <a:endParaRPr/>
          </a:p>
          <a:p>
            <a:pPr marL="342900" lvl="0" indent="-342900" algn="l" rtl="0">
              <a:spcBef>
                <a:spcPts val="480"/>
              </a:spcBef>
              <a:spcAft>
                <a:spcPts val="0"/>
              </a:spcAft>
              <a:buClr>
                <a:schemeClr val="dk1"/>
              </a:buClr>
              <a:buSzPts val="2400"/>
              <a:buChar char="•"/>
            </a:pPr>
            <a:r>
              <a:rPr lang="en-AU" sz="2400"/>
              <a:t>Le </a:t>
            </a:r>
            <a:r>
              <a:rPr lang="en-AU"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1"/>
                  </a:ext>
                </a:extLst>
              </a:rPr>
              <a:t>match</a:t>
            </a:r>
            <a:r>
              <a:rPr lang="en-AU" sz="2400"/>
              <a:t> se termine au signal sonore (sirène)</a:t>
            </a:r>
            <a:endParaRPr sz="2400"/>
          </a:p>
          <a:p>
            <a:pPr marL="342900" lvl="0" indent="-342900" algn="l" rtl="0">
              <a:spcBef>
                <a:spcPts val="480"/>
              </a:spcBef>
              <a:spcAft>
                <a:spcPts val="0"/>
              </a:spcAft>
              <a:buClr>
                <a:schemeClr val="dk1"/>
              </a:buClr>
              <a:buSzPts val="2400"/>
              <a:buChar char="•"/>
            </a:pPr>
            <a:r>
              <a:rPr lang="en-AU" sz="2400"/>
              <a:t>Reprise du jeu rapide (60”)</a:t>
            </a:r>
            <a:endParaRPr sz="2400"/>
          </a:p>
          <a:p>
            <a:pPr marL="342900" lvl="0" indent="-342900" algn="l" rtl="0">
              <a:spcBef>
                <a:spcPts val="480"/>
              </a:spcBef>
              <a:spcAft>
                <a:spcPts val="0"/>
              </a:spcAft>
              <a:buClr>
                <a:schemeClr val="dk1"/>
              </a:buClr>
              <a:buSzPts val="2400"/>
              <a:buChar char="•"/>
            </a:pPr>
            <a:r>
              <a:rPr lang="en-AU" sz="2400"/>
              <a:t>Possession</a:t>
            </a:r>
            <a:endParaRPr sz="2400"/>
          </a:p>
          <a:p>
            <a:pPr marL="342900" lvl="0" indent="-342900" algn="l" rtl="0">
              <a:spcBef>
                <a:spcPts val="480"/>
              </a:spcBef>
              <a:spcAft>
                <a:spcPts val="0"/>
              </a:spcAft>
              <a:buClr>
                <a:schemeClr val="dk1"/>
              </a:buClr>
              <a:buSzPts val="2400"/>
              <a:buChar char="•"/>
            </a:pPr>
            <a:r>
              <a:rPr lang="en-AU" sz="2400"/>
              <a:t>Réduction du nombre de joueurs</a:t>
            </a:r>
            <a:endParaRPr sz="2400"/>
          </a:p>
          <a:p>
            <a:pPr marL="342900" lvl="0" indent="-342900" algn="l" rtl="0">
              <a:spcBef>
                <a:spcPts val="480"/>
              </a:spcBef>
              <a:spcAft>
                <a:spcPts val="0"/>
              </a:spcAft>
              <a:buClr>
                <a:schemeClr val="dk1"/>
              </a:buClr>
              <a:buSzPts val="2400"/>
              <a:buChar char="•"/>
            </a:pPr>
            <a:r>
              <a:rPr lang="en-AU" sz="2400"/>
              <a:t>Chrono de 2 minutes</a:t>
            </a:r>
            <a:endParaRPr sz="2400"/>
          </a:p>
          <a:p>
            <a:pPr marL="342900" lvl="0" indent="-342900" algn="l" rtl="0">
              <a:spcBef>
                <a:spcPts val="480"/>
              </a:spcBef>
              <a:spcAft>
                <a:spcPts val="0"/>
              </a:spcAft>
              <a:buClr>
                <a:schemeClr val="dk1"/>
              </a:buClr>
              <a:buSzPts val="2400"/>
              <a:buChar char="•"/>
            </a:pPr>
            <a:r>
              <a:rPr lang="en-AU" sz="2400"/>
              <a:t>Pas de droit de réponse</a:t>
            </a:r>
            <a:endParaRPr sz="2400"/>
          </a:p>
        </p:txBody>
      </p:sp>
      <p:sp>
        <p:nvSpPr>
          <p:cNvPr id="870" name="Google Shape;870;p74"/>
          <p:cNvSpPr txBox="1"/>
          <p:nvPr/>
        </p:nvSpPr>
        <p:spPr>
          <a:xfrm>
            <a:off x="264298" y="1336412"/>
            <a:ext cx="2448273" cy="584775"/>
          </a:xfrm>
          <a:prstGeom prst="rect">
            <a:avLst/>
          </a:prstGeom>
          <a:solidFill>
            <a:srgbClr val="F2F2F2"/>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AU" sz="3200" b="1">
                <a:solidFill>
                  <a:srgbClr val="FF0000"/>
                </a:solidFill>
              </a:rPr>
              <a:t>La règle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7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Drop-off : Préparation</a:t>
            </a:r>
            <a:endParaRPr/>
          </a:p>
        </p:txBody>
      </p:sp>
      <p:sp>
        <p:nvSpPr>
          <p:cNvPr id="877" name="Google Shape;877;p75"/>
          <p:cNvSpPr txBox="1">
            <a:spLocks noGrp="1"/>
          </p:cNvSpPr>
          <p:nvPr>
            <p:ph type="body" idx="1"/>
          </p:nvPr>
        </p:nvSpPr>
        <p:spPr>
          <a:xfrm>
            <a:off x="202850" y="1600200"/>
            <a:ext cx="8867100" cy="4526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L’arbitre en support vérifie si égalité à la fin du temps réglementaire</a:t>
            </a:r>
            <a:endParaRPr sz="2400"/>
          </a:p>
          <a:p>
            <a:pPr marL="342900" lvl="0" indent="-342900" algn="l" rtl="0">
              <a:spcBef>
                <a:spcPts val="0"/>
              </a:spcBef>
              <a:spcAft>
                <a:spcPts val="0"/>
              </a:spcAft>
              <a:buClr>
                <a:schemeClr val="dk1"/>
              </a:buClr>
              <a:buSzPts val="2400"/>
              <a:buChar char="•"/>
            </a:pPr>
            <a:r>
              <a:rPr lang="en-AU" sz="2400"/>
              <a:t>Annoncer le Drop-off</a:t>
            </a:r>
            <a:endParaRPr/>
          </a:p>
          <a:p>
            <a:pPr marL="342900" lvl="0" indent="-342900" algn="l" rtl="0">
              <a:spcBef>
                <a:spcPts val="640"/>
              </a:spcBef>
              <a:spcAft>
                <a:spcPts val="0"/>
              </a:spcAft>
              <a:buClr>
                <a:schemeClr val="dk1"/>
              </a:buClr>
              <a:buSzPts val="2400"/>
              <a:buChar char="•"/>
            </a:pPr>
            <a:r>
              <a:rPr lang="en-AU" sz="2400"/>
              <a:t>Enlever </a:t>
            </a:r>
            <a:r>
              <a:rPr lang="en-AU" b="1">
                <a:solidFill>
                  <a:srgbClr val="FF0000"/>
                </a:solidFill>
              </a:rPr>
              <a:t>2</a:t>
            </a:r>
            <a:r>
              <a:rPr lang="en-AU" sz="2400"/>
              <a:t> joueurs dans chaque équipe (généralement 4 vs 4)</a:t>
            </a:r>
            <a:endParaRPr/>
          </a:p>
          <a:p>
            <a:pPr marL="342900" lvl="0" indent="-342900" algn="l" rtl="0">
              <a:spcBef>
                <a:spcPts val="480"/>
              </a:spcBef>
              <a:spcAft>
                <a:spcPts val="0"/>
              </a:spcAft>
              <a:buClr>
                <a:schemeClr val="dk1"/>
              </a:buClr>
              <a:buSzPts val="2400"/>
              <a:buChar char="•"/>
            </a:pPr>
            <a:r>
              <a:rPr lang="en-AU" sz="2400"/>
              <a:t>Les équipes jouent dans la </a:t>
            </a:r>
            <a:r>
              <a:rPr lang="en-AU" sz="2400">
                <a:solidFill>
                  <a:srgbClr val="FF0000"/>
                </a:solidFill>
              </a:rPr>
              <a:t>même direction </a:t>
            </a:r>
            <a:r>
              <a:rPr lang="en-AU" sz="2400"/>
              <a:t>qu’en seconde mi-temps.</a:t>
            </a:r>
            <a:endParaRPr/>
          </a:p>
          <a:p>
            <a:pPr marL="342900" lvl="0" indent="-342900" algn="l" rtl="0">
              <a:spcBef>
                <a:spcPts val="480"/>
              </a:spcBef>
              <a:spcAft>
                <a:spcPts val="0"/>
              </a:spcAft>
              <a:buClr>
                <a:schemeClr val="dk1"/>
              </a:buClr>
              <a:buSzPts val="2400"/>
              <a:buChar char="•"/>
            </a:pPr>
            <a:r>
              <a:rPr lang="en-AU" sz="2400"/>
              <a:t>Le Drop-Off commence avec un Tap au centre du milieu du terrain par l’équipe </a:t>
            </a:r>
            <a:r>
              <a:rPr lang="en-AU" sz="2400">
                <a:solidFill>
                  <a:srgbClr val="FF0000"/>
                </a:solidFill>
              </a:rPr>
              <a:t>qui n’a pas commencé </a:t>
            </a:r>
            <a:r>
              <a:rPr lang="en-AU" sz="2400"/>
              <a:t>le match avec la Possession</a:t>
            </a:r>
            <a:endParaRPr/>
          </a:p>
          <a:p>
            <a:pPr marL="342900" lvl="0" indent="-342900" algn="l" rtl="0">
              <a:spcBef>
                <a:spcPts val="480"/>
              </a:spcBef>
              <a:spcAft>
                <a:spcPts val="0"/>
              </a:spcAft>
              <a:buClr>
                <a:schemeClr val="dk1"/>
              </a:buClr>
              <a:buSzPts val="2400"/>
              <a:buChar char="•"/>
            </a:pPr>
            <a:r>
              <a:rPr lang="en-AU" sz="2400"/>
              <a:t>Le jeu doit redémarrer pas plus tard </a:t>
            </a:r>
            <a:r>
              <a:rPr lang="en-AU" sz="2400">
                <a:solidFill>
                  <a:srgbClr val="FF0000"/>
                </a:solidFill>
              </a:rPr>
              <a:t>qu’une minute</a:t>
            </a:r>
            <a:r>
              <a:rPr lang="en-AU" sz="2400"/>
              <a:t> après la fin du temps réglementaire.</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DROP-OFF : Timing</a:t>
            </a:r>
            <a:endParaRPr/>
          </a:p>
        </p:txBody>
      </p:sp>
      <p:sp>
        <p:nvSpPr>
          <p:cNvPr id="884" name="Google Shape;884;p76"/>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590"/>
              <a:buChar char="•"/>
            </a:pPr>
            <a:r>
              <a:rPr lang="en-AU" sz="2590"/>
              <a:t>Les équipes jouent pendant 2 minutes</a:t>
            </a:r>
            <a:endParaRPr/>
          </a:p>
          <a:p>
            <a:pPr marL="742950" lvl="1" indent="-285750" algn="l" rtl="0">
              <a:lnSpc>
                <a:spcPct val="90000"/>
              </a:lnSpc>
              <a:spcBef>
                <a:spcPts val="444"/>
              </a:spcBef>
              <a:spcAft>
                <a:spcPts val="0"/>
              </a:spcAft>
              <a:buClr>
                <a:schemeClr val="dk1"/>
              </a:buClr>
              <a:buSzPts val="2220"/>
              <a:buChar char="–"/>
            </a:pPr>
            <a:r>
              <a:rPr lang="en-AU" sz="2220"/>
              <a:t>Juste un temps supplémentaire de 2 minutes</a:t>
            </a:r>
            <a:endParaRPr/>
          </a:p>
          <a:p>
            <a:pPr marL="342900" lvl="0" indent="-178435" algn="l" rtl="0">
              <a:lnSpc>
                <a:spcPct val="90000"/>
              </a:lnSpc>
              <a:spcBef>
                <a:spcPts val="518"/>
              </a:spcBef>
              <a:spcAft>
                <a:spcPts val="0"/>
              </a:spcAft>
              <a:buClr>
                <a:schemeClr val="dk1"/>
              </a:buClr>
              <a:buSzPts val="2590"/>
              <a:buNone/>
            </a:pPr>
            <a:endParaRPr sz="2590"/>
          </a:p>
          <a:p>
            <a:pPr marL="342900" lvl="0" indent="-342900" algn="l" rtl="0">
              <a:lnSpc>
                <a:spcPct val="90000"/>
              </a:lnSpc>
              <a:spcBef>
                <a:spcPts val="518"/>
              </a:spcBef>
              <a:spcAft>
                <a:spcPts val="0"/>
              </a:spcAft>
              <a:buClr>
                <a:schemeClr val="dk1"/>
              </a:buClr>
              <a:buSzPts val="2590"/>
              <a:buChar char="•"/>
            </a:pPr>
            <a:r>
              <a:rPr lang="en-AU" sz="2590"/>
              <a:t>Après ces 2 minutes, s’il n’y a toujours pas de vainqueur</a:t>
            </a:r>
            <a:endParaRPr/>
          </a:p>
          <a:p>
            <a:pPr marL="742950" lvl="1" indent="-285750" algn="l" rtl="0">
              <a:lnSpc>
                <a:spcPct val="90000"/>
              </a:lnSpc>
              <a:spcBef>
                <a:spcPts val="444"/>
              </a:spcBef>
              <a:spcAft>
                <a:spcPts val="0"/>
              </a:spcAft>
              <a:buClr>
                <a:schemeClr val="dk1"/>
              </a:buClr>
              <a:buSzPts val="2220"/>
              <a:buChar char="–"/>
            </a:pPr>
            <a:r>
              <a:rPr lang="en-AU" sz="2220"/>
              <a:t>Au prochain ballon mort (y compris pénalité), arrêt du jeu</a:t>
            </a:r>
            <a:endParaRPr/>
          </a:p>
          <a:p>
            <a:pPr marL="742950" lvl="1" indent="-285750" algn="l" rtl="0">
              <a:lnSpc>
                <a:spcPct val="90000"/>
              </a:lnSpc>
              <a:spcBef>
                <a:spcPts val="444"/>
              </a:spcBef>
              <a:spcAft>
                <a:spcPts val="0"/>
              </a:spcAft>
              <a:buClr>
                <a:schemeClr val="dk1"/>
              </a:buClr>
              <a:buSzPts val="2220"/>
              <a:buChar char="–"/>
            </a:pPr>
            <a:r>
              <a:rPr lang="en-AU" sz="2220"/>
              <a:t>Retirer 1 joueur de chaque équipe (généralement 3 vs 3)</a:t>
            </a:r>
            <a:endParaRPr/>
          </a:p>
          <a:p>
            <a:pPr marL="742950" lvl="1" indent="-285750" algn="l" rtl="0">
              <a:lnSpc>
                <a:spcPct val="90000"/>
              </a:lnSpc>
              <a:spcBef>
                <a:spcPts val="444"/>
              </a:spcBef>
              <a:spcAft>
                <a:spcPts val="0"/>
              </a:spcAft>
              <a:buClr>
                <a:schemeClr val="dk1"/>
              </a:buClr>
              <a:buSzPts val="2220"/>
              <a:buChar char="–"/>
            </a:pPr>
            <a:r>
              <a:rPr lang="en-AU" sz="2220"/>
              <a:t>Reprendre le jeu </a:t>
            </a:r>
            <a:r>
              <a:rPr lang="en-AU" sz="2220" u="sng"/>
              <a:t>au même endroit</a:t>
            </a:r>
            <a:r>
              <a:rPr lang="en-AU" sz="2220"/>
              <a:t> et </a:t>
            </a:r>
            <a:r>
              <a:rPr lang="en-AU" sz="2220" u="sng"/>
              <a:t>même compte de Touch </a:t>
            </a:r>
            <a:endParaRPr u="sng"/>
          </a:p>
          <a:p>
            <a:pPr marL="742950" lvl="1" indent="-285750" algn="l" rtl="0">
              <a:lnSpc>
                <a:spcPct val="90000"/>
              </a:lnSpc>
              <a:spcBef>
                <a:spcPts val="444"/>
              </a:spcBef>
              <a:spcAft>
                <a:spcPts val="0"/>
              </a:spcAft>
              <a:buClr>
                <a:schemeClr val="dk1"/>
              </a:buClr>
              <a:buSzPts val="2220"/>
              <a:buChar char="–"/>
            </a:pPr>
            <a:r>
              <a:rPr lang="en-AU" sz="2220"/>
              <a:t>Le jeu continue jusqu’au prochain essai</a:t>
            </a:r>
            <a:endParaRPr/>
          </a:p>
          <a:p>
            <a:pPr marL="742950" lvl="1" indent="-285750" algn="l" rtl="0">
              <a:lnSpc>
                <a:spcPct val="90000"/>
              </a:lnSpc>
              <a:spcBef>
                <a:spcPts val="444"/>
              </a:spcBef>
              <a:spcAft>
                <a:spcPts val="0"/>
              </a:spcAft>
              <a:buClr>
                <a:schemeClr val="dk1"/>
              </a:buClr>
              <a:buSzPts val="2220"/>
              <a:buChar char="–"/>
            </a:pPr>
            <a:r>
              <a:rPr lang="en-AU" sz="2220"/>
              <a:t>Pas de limite de temps</a:t>
            </a:r>
            <a:endParaRPr/>
          </a:p>
          <a:p>
            <a:pPr marL="742950" lvl="1" indent="-285750" algn="l" rtl="0">
              <a:lnSpc>
                <a:spcPct val="90000"/>
              </a:lnSpc>
              <a:spcBef>
                <a:spcPts val="444"/>
              </a:spcBef>
              <a:spcAft>
                <a:spcPts val="0"/>
              </a:spcAft>
              <a:buClr>
                <a:schemeClr val="dk1"/>
              </a:buClr>
              <a:buSzPts val="2220"/>
              <a:buChar char="–"/>
            </a:pPr>
            <a:r>
              <a:rPr lang="en-AU" sz="2220"/>
              <a:t>Pas droit de réponse</a:t>
            </a:r>
            <a:endParaRPr/>
          </a:p>
          <a:p>
            <a:pPr marL="342900" lvl="0" indent="-178435" algn="l" rtl="0">
              <a:lnSpc>
                <a:spcPct val="90000"/>
              </a:lnSpc>
              <a:spcBef>
                <a:spcPts val="518"/>
              </a:spcBef>
              <a:spcAft>
                <a:spcPts val="0"/>
              </a:spcAft>
              <a:buClr>
                <a:schemeClr val="dk1"/>
              </a:buClr>
              <a:buSzPts val="2590"/>
              <a:buNone/>
            </a:pPr>
            <a:endParaRPr sz="2590"/>
          </a:p>
          <a:p>
            <a:pPr marL="0" lvl="0" indent="0" algn="l" rtl="0">
              <a:lnSpc>
                <a:spcPct val="90000"/>
              </a:lnSpc>
              <a:spcBef>
                <a:spcPts val="518"/>
              </a:spcBef>
              <a:spcAft>
                <a:spcPts val="0"/>
              </a:spcAft>
              <a:buClr>
                <a:schemeClr val="dk1"/>
              </a:buClr>
              <a:buSzPts val="2590"/>
              <a:buNone/>
            </a:pPr>
            <a:endParaRPr sz="2590"/>
          </a:p>
          <a:p>
            <a:pPr marL="342900" lvl="0" indent="-178435" algn="l" rtl="0">
              <a:lnSpc>
                <a:spcPct val="90000"/>
              </a:lnSpc>
              <a:spcBef>
                <a:spcPts val="518"/>
              </a:spcBef>
              <a:spcAft>
                <a:spcPts val="0"/>
              </a:spcAft>
              <a:buClr>
                <a:schemeClr val="dk1"/>
              </a:buClr>
              <a:buSzPts val="2590"/>
              <a:buNone/>
            </a:pPr>
            <a:endParaRPr sz="2590"/>
          </a:p>
          <a:p>
            <a:pPr marL="0" lvl="0" indent="0" algn="l" rtl="0">
              <a:lnSpc>
                <a:spcPct val="90000"/>
              </a:lnSpc>
              <a:spcBef>
                <a:spcPts val="518"/>
              </a:spcBef>
              <a:spcAft>
                <a:spcPts val="0"/>
              </a:spcAft>
              <a:buClr>
                <a:schemeClr val="dk1"/>
              </a:buClr>
              <a:buSzPts val="2590"/>
              <a:buNone/>
            </a:pPr>
            <a:endParaRPr sz="2590"/>
          </a:p>
          <a:p>
            <a:pPr marL="0" lvl="0" indent="0" algn="l" rtl="0">
              <a:lnSpc>
                <a:spcPct val="90000"/>
              </a:lnSpc>
              <a:spcBef>
                <a:spcPts val="518"/>
              </a:spcBef>
              <a:spcAft>
                <a:spcPts val="0"/>
              </a:spcAft>
              <a:buClr>
                <a:schemeClr val="dk1"/>
              </a:buClr>
              <a:buSzPts val="2590"/>
              <a:buNone/>
            </a:pPr>
            <a:endParaRPr sz="259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77"/>
          <p:cNvSpPr txBox="1">
            <a:spLocks noGrp="1"/>
          </p:cNvSpPr>
          <p:nvPr>
            <p:ph type="title"/>
          </p:nvPr>
        </p:nvSpPr>
        <p:spPr>
          <a:xfrm>
            <a:off x="347725" y="274650"/>
            <a:ext cx="85482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3600"/>
              <a:t>DROP-OFF : Composition des équipes </a:t>
            </a:r>
            <a:endParaRPr sz="3600"/>
          </a:p>
        </p:txBody>
      </p:sp>
      <p:sp>
        <p:nvSpPr>
          <p:cNvPr id="891" name="Google Shape;891;p7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AU" sz="2800"/>
              <a:t>Les joueurs peuvent être remplacés comme pendant le temps réglementaire</a:t>
            </a:r>
            <a:endParaRPr/>
          </a:p>
          <a:p>
            <a:pPr marL="342900" lvl="0" indent="-165100" algn="l" rtl="0">
              <a:spcBef>
                <a:spcPts val="560"/>
              </a:spcBef>
              <a:spcAft>
                <a:spcPts val="0"/>
              </a:spcAft>
              <a:buClr>
                <a:schemeClr val="dk1"/>
              </a:buClr>
              <a:buSzPts val="2800"/>
              <a:buNone/>
            </a:pPr>
            <a:endParaRPr sz="2800"/>
          </a:p>
          <a:p>
            <a:pPr marL="342900" lvl="0" indent="-342900" algn="l" rtl="0">
              <a:spcBef>
                <a:spcPts val="560"/>
              </a:spcBef>
              <a:spcAft>
                <a:spcPts val="0"/>
              </a:spcAft>
              <a:buClr>
                <a:schemeClr val="dk1"/>
              </a:buClr>
              <a:buSzPts val="2800"/>
              <a:buChar char="•"/>
            </a:pPr>
            <a:r>
              <a:rPr lang="en-AU" sz="2800"/>
              <a:t>Cas de la mixité :</a:t>
            </a:r>
            <a:endParaRPr/>
          </a:p>
          <a:p>
            <a:pPr marL="742950" lvl="1" indent="-285750" algn="l" rtl="0">
              <a:spcBef>
                <a:spcPts val="480"/>
              </a:spcBef>
              <a:spcAft>
                <a:spcPts val="0"/>
              </a:spcAft>
              <a:buClr>
                <a:schemeClr val="dk1"/>
              </a:buClr>
              <a:buSzPts val="2400"/>
              <a:buChar char="–"/>
            </a:pPr>
            <a:r>
              <a:rPr lang="en-AU" sz="2400"/>
              <a:t>Minimum 1 homme et 1 femme</a:t>
            </a:r>
            <a:endParaRPr/>
          </a:p>
          <a:p>
            <a:pPr marL="742950" lvl="1" indent="-285750" algn="l" rtl="0">
              <a:spcBef>
                <a:spcPts val="640"/>
              </a:spcBef>
              <a:spcAft>
                <a:spcPts val="0"/>
              </a:spcAft>
              <a:buClr>
                <a:schemeClr val="dk1"/>
              </a:buClr>
              <a:buSzPts val="2400"/>
              <a:buChar char="–"/>
            </a:pPr>
            <a:r>
              <a:rPr lang="en-AU" sz="2400"/>
              <a:t>Maximum </a:t>
            </a:r>
            <a:r>
              <a:rPr lang="en-AU" sz="3200" b="1">
                <a:solidFill>
                  <a:srgbClr val="FF0000"/>
                </a:solidFill>
              </a:rPr>
              <a:t>2</a:t>
            </a:r>
            <a:r>
              <a:rPr lang="en-AU" sz="2400"/>
              <a:t> hommes.</a:t>
            </a:r>
            <a:endParaRPr/>
          </a:p>
          <a:p>
            <a:pPr marL="342900" lvl="0" indent="-16510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endParaRPr sz="2800"/>
          </a:p>
          <a:p>
            <a:pPr marL="342900" lvl="0" indent="-16510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endParaRPr sz="28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DROP-OFF : Discipline</a:t>
            </a:r>
            <a:endParaRPr/>
          </a:p>
        </p:txBody>
      </p:sp>
      <p:sp>
        <p:nvSpPr>
          <p:cNvPr id="898" name="Google Shape;898;p7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a:t>Si une équipe a des joueurs en moins sur le terrain à cause d’un Sin Bin (Exclusion temporaire) ou Exclusion définitive, cette réduction reste appliquée au Drop-off</a:t>
            </a:r>
            <a:endParaRPr/>
          </a:p>
          <a:p>
            <a:pPr marL="400050" lvl="1" indent="0" algn="ctr" rtl="0">
              <a:spcBef>
                <a:spcPts val="480"/>
              </a:spcBef>
              <a:spcAft>
                <a:spcPts val="0"/>
              </a:spcAft>
              <a:buClr>
                <a:schemeClr val="dk1"/>
              </a:buClr>
              <a:buSzPts val="2400"/>
              <a:buNone/>
            </a:pPr>
            <a:r>
              <a:rPr lang="en-AU" sz="2400" i="1"/>
              <a:t>Exemple : un 6 vs 5 doit démarrer un drop-off à 4 vs 3.</a:t>
            </a:r>
            <a:endParaRPr/>
          </a:p>
          <a:p>
            <a:pPr marL="0" lvl="0" indent="0" algn="l" rtl="0">
              <a:spcBef>
                <a:spcPts val="560"/>
              </a:spcBef>
              <a:spcAft>
                <a:spcPts val="0"/>
              </a:spcAft>
              <a:buClr>
                <a:schemeClr val="dk1"/>
              </a:buClr>
              <a:buSzPts val="2800"/>
              <a:buNone/>
            </a:pPr>
            <a:endParaRPr sz="2800"/>
          </a:p>
          <a:p>
            <a:pPr marL="0" lvl="0" indent="0" algn="l" rtl="0">
              <a:spcBef>
                <a:spcPts val="560"/>
              </a:spcBef>
              <a:spcAft>
                <a:spcPts val="0"/>
              </a:spcAft>
              <a:buClr>
                <a:schemeClr val="dk1"/>
              </a:buClr>
              <a:buSzPts val="2800"/>
              <a:buNone/>
            </a:pPr>
            <a:r>
              <a:rPr lang="en-AU" sz="2800"/>
              <a:t>La réduction du nombre de joueurs est maintenue, même si une équipe est réduite à moins de trois joueurs</a:t>
            </a:r>
            <a:endParaRPr/>
          </a:p>
          <a:p>
            <a:pPr marL="400050" lvl="1" indent="0" algn="ctr" rtl="0">
              <a:spcBef>
                <a:spcPts val="480"/>
              </a:spcBef>
              <a:spcAft>
                <a:spcPts val="0"/>
              </a:spcAft>
              <a:buClr>
                <a:schemeClr val="dk1"/>
              </a:buClr>
              <a:buSzPts val="2400"/>
              <a:buNone/>
            </a:pPr>
            <a:r>
              <a:rPr lang="en-AU" sz="2400" i="1"/>
              <a:t>Exemple : 4 vs 3 devient 3 vs 2.</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03"/>
        <p:cNvGrpSpPr/>
        <p:nvPr/>
      </p:nvGrpSpPr>
      <p:grpSpPr>
        <a:xfrm>
          <a:off x="0" y="0"/>
          <a:ext cx="0" cy="0"/>
          <a:chOff x="0" y="0"/>
          <a:chExt cx="0" cy="0"/>
        </a:xfrm>
      </p:grpSpPr>
      <p:sp>
        <p:nvSpPr>
          <p:cNvPr id="904" name="Google Shape;904;p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Avantage</a:t>
            </a:r>
            <a:endParaRPr/>
          </a:p>
        </p:txBody>
      </p:sp>
      <p:sp>
        <p:nvSpPr>
          <p:cNvPr id="905" name="Google Shape;905;p79"/>
          <p:cNvSpPr txBox="1">
            <a:spLocks noGrp="1"/>
          </p:cNvSpPr>
          <p:nvPr>
            <p:ph type="body" idx="1"/>
          </p:nvPr>
        </p:nvSpPr>
        <p:spPr>
          <a:xfrm>
            <a:off x="435631" y="1417638"/>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960"/>
              <a:buChar char="•"/>
            </a:pPr>
            <a:r>
              <a:rPr lang="en-AU" sz="2960"/>
              <a:t>Qu’est ce qu’un avantage?</a:t>
            </a:r>
            <a:endParaRPr/>
          </a:p>
          <a:p>
            <a:pPr marL="342900" lvl="0" indent="-342900" algn="l" rtl="0">
              <a:lnSpc>
                <a:spcPct val="90000"/>
              </a:lnSpc>
              <a:spcBef>
                <a:spcPts val="592"/>
              </a:spcBef>
              <a:spcAft>
                <a:spcPts val="0"/>
              </a:spcAft>
              <a:buClr>
                <a:schemeClr val="dk1"/>
              </a:buClr>
              <a:buSzPts val="2960"/>
              <a:buChar char="•"/>
            </a:pPr>
            <a:r>
              <a:rPr lang="en-AU" sz="2960"/>
              <a:t>Quels sont les bénéfices d’un avantage?</a:t>
            </a:r>
            <a:endParaRPr/>
          </a:p>
          <a:p>
            <a:pPr marL="342900" lvl="0" indent="-342900" algn="l" rtl="0">
              <a:lnSpc>
                <a:spcPct val="90000"/>
              </a:lnSpc>
              <a:spcBef>
                <a:spcPts val="592"/>
              </a:spcBef>
              <a:spcAft>
                <a:spcPts val="0"/>
              </a:spcAft>
              <a:buClr>
                <a:schemeClr val="dk1"/>
              </a:buClr>
              <a:buSzPts val="2960"/>
              <a:buChar char="•"/>
            </a:pPr>
            <a:r>
              <a:rPr lang="en-AU" sz="2960"/>
              <a:t>Choisissez une situation de jeu et répondez : </a:t>
            </a:r>
            <a:endParaRPr/>
          </a:p>
          <a:p>
            <a:pPr marL="742950" lvl="1" indent="-285750" algn="l" rtl="0">
              <a:lnSpc>
                <a:spcPct val="90000"/>
              </a:lnSpc>
              <a:spcBef>
                <a:spcPts val="518"/>
              </a:spcBef>
              <a:spcAft>
                <a:spcPts val="0"/>
              </a:spcAft>
              <a:buClr>
                <a:schemeClr val="dk1"/>
              </a:buClr>
              <a:buSzPts val="2590"/>
              <a:buChar char="–"/>
            </a:pPr>
            <a:r>
              <a:rPr lang="en-AU" sz="2590"/>
              <a:t>Quelle est la cause de l’avantage ?</a:t>
            </a:r>
            <a:endParaRPr/>
          </a:p>
          <a:p>
            <a:pPr marL="742950" lvl="1" indent="-285750" algn="l" rtl="0">
              <a:lnSpc>
                <a:spcPct val="90000"/>
              </a:lnSpc>
              <a:spcBef>
                <a:spcPts val="518"/>
              </a:spcBef>
              <a:spcAft>
                <a:spcPts val="0"/>
              </a:spcAft>
              <a:buClr>
                <a:schemeClr val="dk1"/>
              </a:buClr>
              <a:buSzPts val="2590"/>
              <a:buChar char="–"/>
            </a:pPr>
            <a:r>
              <a:rPr lang="en-AU" sz="2590"/>
              <a:t>Quand et comment communiquez-vous ?</a:t>
            </a:r>
            <a:endParaRPr/>
          </a:p>
          <a:p>
            <a:pPr marL="742950" lvl="1" indent="-285750" algn="l" rtl="0">
              <a:lnSpc>
                <a:spcPct val="90000"/>
              </a:lnSpc>
              <a:spcBef>
                <a:spcPts val="518"/>
              </a:spcBef>
              <a:spcAft>
                <a:spcPts val="0"/>
              </a:spcAft>
              <a:buClr>
                <a:schemeClr val="dk1"/>
              </a:buClr>
              <a:buSzPts val="2590"/>
              <a:buChar char="–"/>
            </a:pPr>
            <a:r>
              <a:rPr lang="en-AU" sz="2590"/>
              <a:t>Que recherchez vous comme bénéfice ? </a:t>
            </a:r>
            <a:endParaRPr/>
          </a:p>
          <a:p>
            <a:pPr marL="742950" lvl="1" indent="-285750" algn="l" rtl="0">
              <a:lnSpc>
                <a:spcPct val="90000"/>
              </a:lnSpc>
              <a:spcBef>
                <a:spcPts val="518"/>
              </a:spcBef>
              <a:spcAft>
                <a:spcPts val="0"/>
              </a:spcAft>
              <a:buClr>
                <a:schemeClr val="dk1"/>
              </a:buClr>
              <a:buSzPts val="2590"/>
              <a:buChar char="–"/>
            </a:pPr>
            <a:r>
              <a:rPr lang="en-AU" sz="2590"/>
              <a:t>Quelles actions faites-vous tout en observant ? </a:t>
            </a:r>
            <a:endParaRPr/>
          </a:p>
          <a:p>
            <a:pPr marL="742950" lvl="1" indent="-285750" algn="l" rtl="0">
              <a:lnSpc>
                <a:spcPct val="90000"/>
              </a:lnSpc>
              <a:spcBef>
                <a:spcPts val="518"/>
              </a:spcBef>
              <a:spcAft>
                <a:spcPts val="0"/>
              </a:spcAft>
              <a:buClr>
                <a:schemeClr val="dk1"/>
              </a:buClr>
              <a:buSzPts val="2590"/>
              <a:buChar char="–"/>
            </a:pPr>
            <a:r>
              <a:rPr lang="en-AU" sz="2590"/>
              <a:t>Quand et comment l’avantage se termine ?</a:t>
            </a:r>
            <a:endParaRPr/>
          </a:p>
          <a:p>
            <a:pPr marL="742950" lvl="1" indent="-285750" algn="l" rtl="0">
              <a:lnSpc>
                <a:spcPct val="90000"/>
              </a:lnSpc>
              <a:spcBef>
                <a:spcPts val="518"/>
              </a:spcBef>
              <a:spcAft>
                <a:spcPts val="0"/>
              </a:spcAft>
              <a:buClr>
                <a:schemeClr val="dk1"/>
              </a:buClr>
              <a:buSzPts val="2590"/>
              <a:buChar char="–"/>
            </a:pPr>
            <a:r>
              <a:rPr lang="en-AU" sz="2590"/>
              <a:t>Quels autres résultats ou fins d’avantage peuvent se produire ?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80"/>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5</a:t>
            </a:r>
            <a:br>
              <a:rPr lang="en-AU" sz="4410"/>
            </a:br>
            <a:br>
              <a:rPr lang="en-AU" sz="3600"/>
            </a:br>
            <a:r>
              <a:rPr lang="en-AU" sz="3600"/>
              <a:t>POSITIONNEMENT &amp; SYSTÈMES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sp>
        <p:nvSpPr>
          <p:cNvPr id="916" name="Google Shape;916;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Systèmes</a:t>
            </a:r>
            <a:endParaRPr/>
          </a:p>
        </p:txBody>
      </p:sp>
      <p:sp>
        <p:nvSpPr>
          <p:cNvPr id="917" name="Google Shape;917;p81"/>
          <p:cNvSpPr txBox="1">
            <a:spLocks noGrp="1"/>
          </p:cNvSpPr>
          <p:nvPr>
            <p:ph type="body" idx="1"/>
          </p:nvPr>
        </p:nvSpPr>
        <p:spPr>
          <a:xfrm>
            <a:off x="435631" y="1417639"/>
            <a:ext cx="8229600" cy="1867346"/>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Systèmes: Seul, Duo, trio</a:t>
            </a:r>
            <a:endParaRPr sz="2400"/>
          </a:p>
          <a:p>
            <a:pPr marL="342900" lvl="0" indent="-342900" algn="l" rtl="0">
              <a:spcBef>
                <a:spcPts val="480"/>
              </a:spcBef>
              <a:spcAft>
                <a:spcPts val="0"/>
              </a:spcAft>
              <a:buClr>
                <a:schemeClr val="dk1"/>
              </a:buClr>
              <a:buSzPts val="2400"/>
              <a:buChar char="•"/>
            </a:pPr>
            <a:r>
              <a:rPr lang="en-AU" sz="2400"/>
              <a:t>Pourquoi être plusieurs arbitres sur un match ?</a:t>
            </a:r>
            <a:endParaRPr/>
          </a:p>
          <a:p>
            <a:pPr marL="742950" lvl="1" indent="-158750" algn="l" rtl="0">
              <a:spcBef>
                <a:spcPts val="400"/>
              </a:spcBef>
              <a:spcAft>
                <a:spcPts val="0"/>
              </a:spcAft>
              <a:buClr>
                <a:schemeClr val="dk1"/>
              </a:buClr>
              <a:buSzPts val="2000"/>
              <a:buNone/>
            </a:pPr>
            <a:endParaRPr sz="2000"/>
          </a:p>
          <a:p>
            <a:pPr marL="342900" lvl="0" indent="-190500" algn="l" rtl="0">
              <a:spcBef>
                <a:spcPts val="480"/>
              </a:spcBef>
              <a:spcAft>
                <a:spcPts val="0"/>
              </a:spcAft>
              <a:buClr>
                <a:schemeClr val="dk1"/>
              </a:buClr>
              <a:buSzPts val="2400"/>
              <a:buNone/>
            </a:pPr>
            <a:endParaRPr sz="2400"/>
          </a:p>
        </p:txBody>
      </p:sp>
      <p:sp>
        <p:nvSpPr>
          <p:cNvPr id="918" name="Google Shape;918;p81"/>
          <p:cNvSpPr/>
          <p:nvPr/>
        </p:nvSpPr>
        <p:spPr>
          <a:xfrm>
            <a:off x="4716025" y="2692549"/>
            <a:ext cx="4188000" cy="3056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AU" sz="2400" u="sng">
                <a:solidFill>
                  <a:schemeClr val="dk1"/>
                </a:solidFill>
              </a:rPr>
              <a:t>Arbitres de touche</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latin typeface="Arial"/>
                <a:ea typeface="Arial"/>
                <a:cs typeface="Arial"/>
                <a:sym typeface="Arial"/>
              </a:rPr>
              <a:t>Support, </a:t>
            </a:r>
            <a:r>
              <a:rPr lang="en-AU" sz="2000">
                <a:solidFill>
                  <a:schemeClr val="dk1"/>
                </a:solidFill>
              </a:rPr>
              <a:t>pas de </a:t>
            </a:r>
            <a:r>
              <a:rPr lang="en-AU" sz="200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2"/>
                  </a:ext>
                </a:extLst>
              </a:rPr>
              <a:t>sifflets</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Gère le</a:t>
            </a:r>
            <a:r>
              <a:rPr lang="en-AU" sz="2000">
                <a:solidFill>
                  <a:schemeClr val="dk1"/>
                </a:solidFill>
                <a:latin typeface="Arial"/>
                <a:ea typeface="Arial"/>
                <a:cs typeface="Arial"/>
                <a:sym typeface="Arial"/>
              </a:rPr>
              <a:t> </a:t>
            </a:r>
            <a:r>
              <a:rPr lang="en-AU" sz="2000">
                <a:solidFill>
                  <a:schemeClr val="dk1"/>
                </a:solidFill>
              </a:rPr>
              <a:t>lien</a:t>
            </a:r>
            <a:r>
              <a:rPr lang="en-AU" sz="2000">
                <a:solidFill>
                  <a:schemeClr val="dk1"/>
                </a:solidFill>
                <a:latin typeface="Arial"/>
                <a:ea typeface="Arial"/>
                <a:cs typeface="Arial"/>
                <a:sym typeface="Arial"/>
              </a:rPr>
              <a:t> &amp; </a:t>
            </a:r>
            <a:r>
              <a:rPr lang="en-AU" sz="2000">
                <a:solidFill>
                  <a:schemeClr val="dk1"/>
                </a:solidFill>
              </a:rPr>
              <a:t>l’ailier</a:t>
            </a:r>
            <a:r>
              <a:rPr lang="en-AU" sz="2000">
                <a:solidFill>
                  <a:schemeClr val="dk1"/>
                </a:solidFill>
                <a:latin typeface="Arial"/>
                <a:ea typeface="Arial"/>
                <a:cs typeface="Arial"/>
                <a:sym typeface="Arial"/>
              </a:rPr>
              <a:t> (</a:t>
            </a:r>
            <a:r>
              <a:rPr lang="en-AU" sz="2000">
                <a:solidFill>
                  <a:schemeClr val="dk1"/>
                </a:solidFill>
              </a:rPr>
              <a:t>et +</a:t>
            </a:r>
            <a:r>
              <a:rPr lang="en-AU" sz="2000">
                <a:solidFill>
                  <a:schemeClr val="dk1"/>
                </a:solidFill>
                <a:latin typeface="Arial"/>
                <a:ea typeface="Arial"/>
                <a:cs typeface="Arial"/>
                <a:sym typeface="Arial"/>
              </a:rPr>
              <a:t>)</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Signaux</a:t>
            </a:r>
            <a:r>
              <a:rPr lang="en-AU" sz="2000">
                <a:solidFill>
                  <a:schemeClr val="dk1"/>
                </a:solidFill>
                <a:latin typeface="Arial"/>
                <a:ea typeface="Arial"/>
                <a:cs typeface="Arial"/>
                <a:sym typeface="Arial"/>
              </a:rPr>
              <a:t> discr</a:t>
            </a:r>
            <a:r>
              <a:rPr lang="en-AU" sz="2000">
                <a:solidFill>
                  <a:schemeClr val="dk1"/>
                </a:solidFill>
              </a:rPr>
              <a:t>ets si regard</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Gère la défense</a:t>
            </a: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Les passes en avant</a:t>
            </a:r>
            <a:endParaRPr sz="2000">
              <a:solidFill>
                <a:schemeClr val="dk1"/>
              </a:solidFill>
            </a:endParaRPr>
          </a:p>
          <a:p>
            <a:pPr marL="342900" marR="0" lvl="0" indent="-342900" algn="l" rtl="0">
              <a:spcBef>
                <a:spcPts val="0"/>
              </a:spcBef>
              <a:spcAft>
                <a:spcPts val="0"/>
              </a:spcAft>
              <a:buClr>
                <a:schemeClr val="dk1"/>
              </a:buClr>
              <a:buSzPts val="2000"/>
              <a:buChar char="•"/>
            </a:pPr>
            <a:r>
              <a:rPr lang="en-AU" sz="2000">
                <a:solidFill>
                  <a:schemeClr val="dk1"/>
                </a:solidFill>
              </a:rPr>
              <a:t>Les changements des joueurs</a:t>
            </a:r>
            <a:endParaRPr sz="2000">
              <a:solidFill>
                <a:schemeClr val="dk1"/>
              </a:solidFill>
            </a:endParaRPr>
          </a:p>
        </p:txBody>
      </p:sp>
      <p:sp>
        <p:nvSpPr>
          <p:cNvPr id="919" name="Google Shape;919;p81"/>
          <p:cNvSpPr/>
          <p:nvPr/>
        </p:nvSpPr>
        <p:spPr>
          <a:xfrm>
            <a:off x="384040" y="2692555"/>
            <a:ext cx="4187959" cy="26161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AU" sz="2400" u="sng">
                <a:solidFill>
                  <a:schemeClr val="dk1"/>
                </a:solidFill>
              </a:rPr>
              <a:t>Arbitre central</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Gère tous les aspects du jeu</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latin typeface="Arial"/>
                <a:ea typeface="Arial"/>
                <a:cs typeface="Arial"/>
                <a:sym typeface="Arial"/>
              </a:rPr>
              <a:t>D</a:t>
            </a:r>
            <a:r>
              <a:rPr lang="en-AU" sz="2000">
                <a:solidFill>
                  <a:schemeClr val="dk1"/>
                </a:solidFill>
              </a:rPr>
              <a:t>é</a:t>
            </a:r>
            <a:r>
              <a:rPr lang="en-AU" sz="2000">
                <a:solidFill>
                  <a:schemeClr val="dk1"/>
                </a:solidFill>
                <a:latin typeface="Arial"/>
                <a:ea typeface="Arial"/>
                <a:cs typeface="Arial"/>
                <a:sym typeface="Arial"/>
              </a:rPr>
              <a:t>cide</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rPr>
              <a:t>Siffler</a:t>
            </a:r>
            <a:r>
              <a:rPr lang="en-AU" sz="2000">
                <a:solidFill>
                  <a:schemeClr val="dk1"/>
                </a:solidFill>
                <a:latin typeface="Arial"/>
                <a:ea typeface="Arial"/>
                <a:cs typeface="Arial"/>
                <a:sym typeface="Arial"/>
              </a:rPr>
              <a:t> (</a:t>
            </a:r>
            <a:r>
              <a:rPr lang="en-AU" sz="2000">
                <a:solidFill>
                  <a:schemeClr val="dk1"/>
                </a:solidFill>
              </a:rPr>
              <a:t>différentes</a:t>
            </a:r>
            <a:r>
              <a:rPr lang="en-AU" sz="2000">
                <a:solidFill>
                  <a:schemeClr val="dk1"/>
                </a:solidFill>
                <a:latin typeface="Arial"/>
                <a:ea typeface="Arial"/>
                <a:cs typeface="Arial"/>
                <a:sym typeface="Arial"/>
              </a:rPr>
              <a:t> </a:t>
            </a:r>
            <a:r>
              <a:rPr lang="en-AU" sz="2000">
                <a:solidFill>
                  <a:schemeClr val="dk1"/>
                </a:solidFill>
              </a:rPr>
              <a:t>intonations</a:t>
            </a:r>
            <a:r>
              <a:rPr lang="en-AU" sz="2000">
                <a:solidFill>
                  <a:schemeClr val="dk1"/>
                </a:solidFill>
                <a:latin typeface="Arial"/>
                <a:ea typeface="Arial"/>
                <a:cs typeface="Arial"/>
                <a:sym typeface="Arial"/>
              </a:rPr>
              <a:t>)</a:t>
            </a:r>
            <a:endParaRPr/>
          </a:p>
          <a:p>
            <a:pPr marL="342900" marR="0" lvl="0" indent="-342900" algn="l" rtl="0">
              <a:spcBef>
                <a:spcPts val="0"/>
              </a:spcBef>
              <a:spcAft>
                <a:spcPts val="0"/>
              </a:spcAft>
              <a:buClr>
                <a:schemeClr val="dk1"/>
              </a:buClr>
              <a:buSzPts val="2000"/>
              <a:buFont typeface="Arial"/>
              <a:buChar char="•"/>
            </a:pPr>
            <a:r>
              <a:rPr lang="en-AU" sz="2000">
                <a:solidFill>
                  <a:schemeClr val="dk1"/>
                </a:solidFill>
                <a:latin typeface="Arial"/>
                <a:ea typeface="Arial"/>
                <a:cs typeface="Arial"/>
                <a:sym typeface="Arial"/>
              </a:rPr>
              <a:t>Focus </a:t>
            </a:r>
            <a:r>
              <a:rPr lang="en-AU" sz="2000">
                <a:solidFill>
                  <a:schemeClr val="dk1"/>
                </a:solidFill>
              </a:rPr>
              <a:t>sur le jeu et les Touchs suivants </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8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Système : 2 x 2 x 2</a:t>
            </a:r>
            <a:endParaRPr/>
          </a:p>
        </p:txBody>
      </p:sp>
      <p:grpSp>
        <p:nvGrpSpPr>
          <p:cNvPr id="925" name="Google Shape;925;p82"/>
          <p:cNvGrpSpPr/>
          <p:nvPr/>
        </p:nvGrpSpPr>
        <p:grpSpPr>
          <a:xfrm>
            <a:off x="1167132" y="1501379"/>
            <a:ext cx="5003322" cy="3247457"/>
            <a:chOff x="1764248" y="2220297"/>
            <a:chExt cx="5760000" cy="4279570"/>
          </a:xfrm>
        </p:grpSpPr>
        <p:grpSp>
          <p:nvGrpSpPr>
            <p:cNvPr id="926" name="Google Shape;926;p82"/>
            <p:cNvGrpSpPr/>
            <p:nvPr/>
          </p:nvGrpSpPr>
          <p:grpSpPr>
            <a:xfrm>
              <a:off x="1764248" y="2564904"/>
              <a:ext cx="5760000" cy="3600000"/>
              <a:chOff x="1331913" y="2927349"/>
              <a:chExt cx="5760000" cy="3600000"/>
            </a:xfrm>
          </p:grpSpPr>
          <p:sp>
            <p:nvSpPr>
              <p:cNvPr id="927" name="Google Shape;927;p82"/>
              <p:cNvSpPr/>
              <p:nvPr/>
            </p:nvSpPr>
            <p:spPr>
              <a:xfrm>
                <a:off x="1331913" y="2927349"/>
                <a:ext cx="5760000" cy="3600000"/>
              </a:xfrm>
              <a:prstGeom prst="rect">
                <a:avLst/>
              </a:prstGeom>
              <a:solidFill>
                <a:srgbClr val="92D050"/>
              </a:solid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82"/>
              <p:cNvSpPr/>
              <p:nvPr/>
            </p:nvSpPr>
            <p:spPr>
              <a:xfrm>
                <a:off x="1691913" y="2927349"/>
                <a:ext cx="5040000" cy="36000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p82"/>
              <p:cNvSpPr/>
              <p:nvPr/>
            </p:nvSpPr>
            <p:spPr>
              <a:xfrm>
                <a:off x="2051913" y="2927349"/>
                <a:ext cx="4320000" cy="3600000"/>
              </a:xfrm>
              <a:prstGeom prst="rect">
                <a:avLst/>
              </a:prstGeom>
              <a:noFill/>
              <a:ln w="28575" cap="flat" cmpd="sng">
                <a:solidFill>
                  <a:schemeClr val="dk1"/>
                </a:solidFill>
                <a:prstDash val="lgDash"/>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p82"/>
              <p:cNvSpPr/>
              <p:nvPr/>
            </p:nvSpPr>
            <p:spPr>
              <a:xfrm>
                <a:off x="3491913" y="2927349"/>
                <a:ext cx="1440000" cy="3600000"/>
              </a:xfrm>
              <a:prstGeom prst="rect">
                <a:avLst/>
              </a:prstGeom>
              <a:noFill/>
              <a:ln w="28575" cap="flat" cmpd="sng">
                <a:solidFill>
                  <a:schemeClr val="dk1"/>
                </a:solidFill>
                <a:prstDash val="lgDash"/>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1" name="Google Shape;931;p82"/>
              <p:cNvSpPr/>
              <p:nvPr/>
            </p:nvSpPr>
            <p:spPr>
              <a:xfrm>
                <a:off x="4211913" y="2927349"/>
                <a:ext cx="0" cy="3600000"/>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932" name="Google Shape;932;p82"/>
            <p:cNvSpPr/>
            <p:nvPr/>
          </p:nvSpPr>
          <p:spPr>
            <a:xfrm>
              <a:off x="3924247" y="6283867"/>
              <a:ext cx="1440000" cy="216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933" name="Google Shape;933;p82"/>
            <p:cNvSpPr/>
            <p:nvPr/>
          </p:nvSpPr>
          <p:spPr>
            <a:xfrm>
              <a:off x="3924248" y="2220297"/>
              <a:ext cx="1440000" cy="2160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grpSp>
      <p:sp>
        <p:nvSpPr>
          <p:cNvPr id="934" name="Google Shape;934;p82"/>
          <p:cNvSpPr/>
          <p:nvPr/>
        </p:nvSpPr>
        <p:spPr>
          <a:xfrm>
            <a:off x="3581920" y="2876789"/>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5" name="Google Shape;935;p82"/>
          <p:cNvSpPr/>
          <p:nvPr/>
        </p:nvSpPr>
        <p:spPr>
          <a:xfrm>
            <a:off x="3277728" y="3404941"/>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6" name="Google Shape;936;p82"/>
          <p:cNvSpPr/>
          <p:nvPr/>
        </p:nvSpPr>
        <p:spPr>
          <a:xfrm>
            <a:off x="3839274" y="2307949"/>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7" name="Google Shape;937;p82"/>
          <p:cNvSpPr/>
          <p:nvPr/>
        </p:nvSpPr>
        <p:spPr>
          <a:xfrm>
            <a:off x="4278914" y="1761798"/>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8" name="Google Shape;938;p82"/>
          <p:cNvSpPr/>
          <p:nvPr/>
        </p:nvSpPr>
        <p:spPr>
          <a:xfrm>
            <a:off x="3496117" y="3540465"/>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9" name="Google Shape;939;p82"/>
          <p:cNvSpPr/>
          <p:nvPr/>
        </p:nvSpPr>
        <p:spPr>
          <a:xfrm>
            <a:off x="3839427" y="4075967"/>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0" name="Google Shape;940;p82"/>
          <p:cNvSpPr/>
          <p:nvPr/>
        </p:nvSpPr>
        <p:spPr>
          <a:xfrm>
            <a:off x="2719531" y="3171663"/>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1" name="Google Shape;941;p82"/>
          <p:cNvSpPr/>
          <p:nvPr/>
        </p:nvSpPr>
        <p:spPr>
          <a:xfrm>
            <a:off x="2498837" y="2643299"/>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2" name="Google Shape;942;p82"/>
          <p:cNvSpPr/>
          <p:nvPr/>
        </p:nvSpPr>
        <p:spPr>
          <a:xfrm>
            <a:off x="2498837" y="1938652"/>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3" name="Google Shape;943;p82"/>
          <p:cNvSpPr/>
          <p:nvPr/>
        </p:nvSpPr>
        <p:spPr>
          <a:xfrm>
            <a:off x="3074289" y="3477854"/>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4" name="Google Shape;944;p82"/>
          <p:cNvSpPr/>
          <p:nvPr/>
        </p:nvSpPr>
        <p:spPr>
          <a:xfrm>
            <a:off x="2795191" y="3776461"/>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5" name="Google Shape;945;p82"/>
          <p:cNvSpPr/>
          <p:nvPr/>
        </p:nvSpPr>
        <p:spPr>
          <a:xfrm>
            <a:off x="2412573" y="4162231"/>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6" name="Google Shape;946;p82"/>
          <p:cNvSpPr/>
          <p:nvPr/>
        </p:nvSpPr>
        <p:spPr>
          <a:xfrm>
            <a:off x="2373186" y="3577469"/>
            <a:ext cx="172528" cy="172528"/>
          </a:xfrm>
          <a:prstGeom prst="ellipse">
            <a:avLst/>
          </a:prstGeom>
          <a:solidFill>
            <a:srgbClr val="FFFF00"/>
          </a:solidFill>
          <a:ln w="25400" cap="flat" cmpd="sng">
            <a:solidFill>
              <a:srgbClr val="F5F53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947" name="Google Shape;947;p82"/>
          <p:cNvGrpSpPr/>
          <p:nvPr/>
        </p:nvGrpSpPr>
        <p:grpSpPr>
          <a:xfrm>
            <a:off x="2588309" y="1587869"/>
            <a:ext cx="172528" cy="3113905"/>
            <a:chOff x="3612313" y="2707390"/>
            <a:chExt cx="172528" cy="3113905"/>
          </a:xfrm>
        </p:grpSpPr>
        <p:sp>
          <p:nvSpPr>
            <p:cNvPr id="948" name="Google Shape;948;p82"/>
            <p:cNvSpPr/>
            <p:nvPr/>
          </p:nvSpPr>
          <p:spPr>
            <a:xfrm>
              <a:off x="3612313" y="2707390"/>
              <a:ext cx="172528" cy="172528"/>
            </a:xfrm>
            <a:prstGeom prst="ellipse">
              <a:avLst/>
            </a:prstGeom>
            <a:solidFill>
              <a:srgbClr val="FFFF00"/>
            </a:solidFill>
            <a:ln w="25400" cap="flat" cmpd="sng">
              <a:solidFill>
                <a:srgbClr val="F5F53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9" name="Google Shape;949;p82"/>
            <p:cNvSpPr/>
            <p:nvPr/>
          </p:nvSpPr>
          <p:spPr>
            <a:xfrm>
              <a:off x="3612313" y="5648767"/>
              <a:ext cx="172528" cy="172528"/>
            </a:xfrm>
            <a:prstGeom prst="ellipse">
              <a:avLst/>
            </a:prstGeom>
            <a:solidFill>
              <a:srgbClr val="FFFF00"/>
            </a:solidFill>
            <a:ln w="25400" cap="flat" cmpd="sng">
              <a:solidFill>
                <a:srgbClr val="F5F53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950" name="Google Shape;950;p82"/>
          <p:cNvSpPr/>
          <p:nvPr/>
        </p:nvSpPr>
        <p:spPr>
          <a:xfrm>
            <a:off x="7185638" y="1984457"/>
            <a:ext cx="172528" cy="172528"/>
          </a:xfrm>
          <a:prstGeom prst="ellipse">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1" name="Google Shape;951;p82"/>
          <p:cNvSpPr txBox="1"/>
          <p:nvPr/>
        </p:nvSpPr>
        <p:spPr>
          <a:xfrm>
            <a:off x="7358166" y="1916832"/>
            <a:ext cx="81160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AU"/>
              <a:t>Attaque</a:t>
            </a:r>
            <a:endParaRPr sz="1400" b="0" i="0" u="none" strike="noStrike" cap="none">
              <a:solidFill>
                <a:srgbClr val="000000"/>
              </a:solidFill>
              <a:latin typeface="Arial"/>
              <a:ea typeface="Arial"/>
              <a:cs typeface="Arial"/>
              <a:sym typeface="Arial"/>
            </a:endParaRPr>
          </a:p>
        </p:txBody>
      </p:sp>
      <p:sp>
        <p:nvSpPr>
          <p:cNvPr id="952" name="Google Shape;952;p82"/>
          <p:cNvSpPr txBox="1"/>
          <p:nvPr/>
        </p:nvSpPr>
        <p:spPr>
          <a:xfrm>
            <a:off x="7358166" y="2212838"/>
            <a:ext cx="88277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AU"/>
              <a:t>Défense</a:t>
            </a:r>
            <a:endParaRPr/>
          </a:p>
        </p:txBody>
      </p:sp>
      <p:sp>
        <p:nvSpPr>
          <p:cNvPr id="953" name="Google Shape;953;p82"/>
          <p:cNvSpPr txBox="1"/>
          <p:nvPr/>
        </p:nvSpPr>
        <p:spPr>
          <a:xfrm>
            <a:off x="7358166" y="2508844"/>
            <a:ext cx="9582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AU"/>
              <a:t>Arbitres</a:t>
            </a:r>
            <a:endParaRPr sz="1400" b="0" i="0" u="none" strike="noStrike" cap="none">
              <a:solidFill>
                <a:srgbClr val="000000"/>
              </a:solidFill>
              <a:latin typeface="Arial"/>
              <a:ea typeface="Arial"/>
              <a:cs typeface="Arial"/>
              <a:sym typeface="Arial"/>
            </a:endParaRPr>
          </a:p>
        </p:txBody>
      </p:sp>
      <p:sp>
        <p:nvSpPr>
          <p:cNvPr id="954" name="Google Shape;954;p82"/>
          <p:cNvSpPr/>
          <p:nvPr/>
        </p:nvSpPr>
        <p:spPr>
          <a:xfrm>
            <a:off x="7185638" y="2570371"/>
            <a:ext cx="172528" cy="172528"/>
          </a:xfrm>
          <a:prstGeom prst="ellipse">
            <a:avLst/>
          </a:prstGeom>
          <a:solidFill>
            <a:srgbClr val="FFFF00"/>
          </a:solidFill>
          <a:ln w="25400" cap="flat" cmpd="sng">
            <a:solidFill>
              <a:srgbClr val="F5F53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5" name="Google Shape;955;p82"/>
          <p:cNvSpPr/>
          <p:nvPr/>
        </p:nvSpPr>
        <p:spPr>
          <a:xfrm>
            <a:off x="7185638" y="2262594"/>
            <a:ext cx="172528" cy="172528"/>
          </a:xfrm>
          <a:prstGeom prst="ellipse">
            <a:avLst/>
          </a:prstGeom>
          <a:solidFill>
            <a:schemeClr val="accent2"/>
          </a:solidFill>
          <a:ln w="25400" cap="flat" cmpd="sng">
            <a:solidFill>
              <a:srgbClr val="8C3A3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6" name="Google Shape;956;p82"/>
          <p:cNvSpPr/>
          <p:nvPr/>
        </p:nvSpPr>
        <p:spPr>
          <a:xfrm>
            <a:off x="971600" y="1786845"/>
            <a:ext cx="173868" cy="68611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957" name="Google Shape;957;p82"/>
          <p:cNvSpPr/>
          <p:nvPr/>
        </p:nvSpPr>
        <p:spPr>
          <a:xfrm>
            <a:off x="986590" y="3800179"/>
            <a:ext cx="173868" cy="68611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958" name="Google Shape;958;p82"/>
          <p:cNvSpPr/>
          <p:nvPr/>
        </p:nvSpPr>
        <p:spPr>
          <a:xfrm>
            <a:off x="6690016" y="2496167"/>
            <a:ext cx="173868" cy="68611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959" name="Google Shape;959;p82"/>
          <p:cNvSpPr/>
          <p:nvPr/>
        </p:nvSpPr>
        <p:spPr>
          <a:xfrm>
            <a:off x="6198062" y="3800183"/>
            <a:ext cx="173868" cy="68611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960" name="Google Shape;960;p82"/>
          <p:cNvSpPr/>
          <p:nvPr/>
        </p:nvSpPr>
        <p:spPr>
          <a:xfrm>
            <a:off x="2231572" y="3074656"/>
            <a:ext cx="1607702" cy="970296"/>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61" name="Google Shape;961;p82"/>
          <p:cNvSpPr/>
          <p:nvPr/>
        </p:nvSpPr>
        <p:spPr>
          <a:xfrm>
            <a:off x="2340091" y="3712993"/>
            <a:ext cx="937631" cy="1208475"/>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62" name="Google Shape;962;p82"/>
          <p:cNvSpPr/>
          <p:nvPr/>
        </p:nvSpPr>
        <p:spPr>
          <a:xfrm>
            <a:off x="2319063" y="1444234"/>
            <a:ext cx="668962" cy="1602121"/>
          </a:xfrm>
          <a:prstGeom prst="ellipse">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63" name="Google Shape;963;p82"/>
          <p:cNvSpPr txBox="1"/>
          <p:nvPr/>
        </p:nvSpPr>
        <p:spPr>
          <a:xfrm>
            <a:off x="107500" y="5013174"/>
            <a:ext cx="7429200" cy="1639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2000">
                <a:solidFill>
                  <a:schemeClr val="dk1"/>
                </a:solidFill>
              </a:rPr>
              <a:t>En tant qu’arbitre de touche</a:t>
            </a:r>
            <a:r>
              <a:rPr lang="en-AU" sz="2000">
                <a:solidFill>
                  <a:schemeClr val="dk1"/>
                </a:solidFill>
                <a:latin typeface="Arial"/>
                <a:ea typeface="Arial"/>
                <a:cs typeface="Arial"/>
                <a:sym typeface="Arial"/>
              </a:rPr>
              <a:t>, </a:t>
            </a:r>
            <a:endParaRPr/>
          </a:p>
          <a:p>
            <a:pPr marL="285750" marR="0" lvl="0" indent="-285750" algn="l" rtl="0">
              <a:spcBef>
                <a:spcPts val="0"/>
              </a:spcBef>
              <a:spcAft>
                <a:spcPts val="0"/>
              </a:spcAft>
              <a:buClr>
                <a:schemeClr val="dk1"/>
              </a:buClr>
              <a:buSzPts val="2000"/>
              <a:buFont typeface="Arial"/>
              <a:buChar char="•"/>
            </a:pPr>
            <a:r>
              <a:rPr lang="en-AU" sz="2000">
                <a:solidFill>
                  <a:schemeClr val="dk1"/>
                </a:solidFill>
              </a:rPr>
              <a:t>Votre 1ère c</a:t>
            </a:r>
            <a:r>
              <a:rPr lang="en-AU" sz="2000">
                <a:solidFill>
                  <a:schemeClr val="dk1"/>
                </a:solidFill>
                <a:latin typeface="Arial"/>
                <a:ea typeface="Arial"/>
                <a:cs typeface="Arial"/>
                <a:sym typeface="Arial"/>
              </a:rPr>
              <a:t>ommunication </a:t>
            </a:r>
            <a:r>
              <a:rPr lang="en-AU" sz="2000">
                <a:solidFill>
                  <a:schemeClr val="dk1"/>
                </a:solidFill>
              </a:rPr>
              <a:t>est pour les joueurs</a:t>
            </a:r>
            <a:endParaRPr sz="20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000"/>
              <a:buFont typeface="Arial"/>
              <a:buChar char="•"/>
            </a:pPr>
            <a:r>
              <a:rPr lang="en-AU" sz="2000">
                <a:solidFill>
                  <a:schemeClr val="dk1"/>
                </a:solidFill>
              </a:rPr>
              <a:t>Votre seconde communication</a:t>
            </a:r>
            <a:r>
              <a:rPr lang="en-AU" sz="2000">
                <a:solidFill>
                  <a:schemeClr val="dk1"/>
                </a:solidFill>
                <a:latin typeface="Arial"/>
                <a:ea typeface="Arial"/>
                <a:cs typeface="Arial"/>
                <a:sym typeface="Arial"/>
              </a:rPr>
              <a:t> (r</a:t>
            </a:r>
            <a:r>
              <a:rPr lang="en-AU" sz="2000">
                <a:solidFill>
                  <a:schemeClr val="dk1"/>
                </a:solidFill>
              </a:rPr>
              <a:t>é</a:t>
            </a:r>
            <a:r>
              <a:rPr lang="en-AU" sz="2000">
                <a:solidFill>
                  <a:schemeClr val="dk1"/>
                </a:solidFill>
                <a:latin typeface="Arial"/>
                <a:ea typeface="Arial"/>
                <a:cs typeface="Arial"/>
                <a:sym typeface="Arial"/>
              </a:rPr>
              <a:t>p</a:t>
            </a:r>
            <a:r>
              <a:rPr lang="en-AU" sz="2000">
                <a:solidFill>
                  <a:schemeClr val="dk1"/>
                </a:solidFill>
              </a:rPr>
              <a:t>étition</a:t>
            </a:r>
            <a:r>
              <a:rPr lang="en-AU" sz="2000">
                <a:solidFill>
                  <a:schemeClr val="dk1"/>
                </a:solidFill>
                <a:latin typeface="Arial"/>
                <a:ea typeface="Arial"/>
                <a:cs typeface="Arial"/>
                <a:sym typeface="Arial"/>
              </a:rPr>
              <a:t>) </a:t>
            </a:r>
            <a:r>
              <a:rPr lang="en-AU" sz="2000">
                <a:solidFill>
                  <a:schemeClr val="dk1"/>
                </a:solidFill>
              </a:rPr>
              <a:t>est pour l’arbitre central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83"/>
          <p:cNvSpPr txBox="1">
            <a:spLocks noGrp="1"/>
          </p:cNvSpPr>
          <p:nvPr>
            <p:ph type="body" idx="1"/>
          </p:nvPr>
        </p:nvSpPr>
        <p:spPr>
          <a:xfrm>
            <a:off x="1619675" y="1484775"/>
            <a:ext cx="7580700" cy="50685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hlink"/>
              </a:buClr>
              <a:buSzPts val="3200"/>
              <a:buFont typeface="Noto Sans Symbols"/>
              <a:buNone/>
            </a:pPr>
            <a:r>
              <a:rPr lang="en-AU"/>
              <a:t>Pour l’arbitre central :</a:t>
            </a:r>
            <a:endParaRPr/>
          </a:p>
          <a:p>
            <a:pPr marL="742950" lvl="1" indent="-285750" algn="l" rtl="0">
              <a:spcBef>
                <a:spcPts val="560"/>
              </a:spcBef>
              <a:spcAft>
                <a:spcPts val="0"/>
              </a:spcAft>
              <a:buClr>
                <a:srgbClr val="FF0000"/>
              </a:buClr>
              <a:buSzPts val="2800"/>
              <a:buChar char="–"/>
            </a:pPr>
            <a:r>
              <a:rPr lang="en-AU" b="1">
                <a:solidFill>
                  <a:srgbClr val="FF0000"/>
                </a:solidFill>
              </a:rPr>
              <a:t>E</a:t>
            </a:r>
            <a:r>
              <a:rPr lang="en-AU"/>
              <a:t>yes on ball </a:t>
            </a:r>
            <a:r>
              <a:rPr lang="en-AU" i="1"/>
              <a:t> </a:t>
            </a:r>
            <a:r>
              <a:rPr lang="en-AU" sz="2300" i="1"/>
              <a:t>/ Les yeux sur le ballon</a:t>
            </a:r>
            <a:endParaRPr sz="2300" i="1"/>
          </a:p>
          <a:p>
            <a:pPr marL="742950" lvl="1" indent="-285750" algn="l" rtl="0">
              <a:spcBef>
                <a:spcPts val="560"/>
              </a:spcBef>
              <a:spcAft>
                <a:spcPts val="0"/>
              </a:spcAft>
              <a:buClr>
                <a:srgbClr val="FF0000"/>
              </a:buClr>
              <a:buSzPts val="2800"/>
              <a:buChar char="–"/>
            </a:pPr>
            <a:r>
              <a:rPr lang="en-AU" b="1">
                <a:solidFill>
                  <a:srgbClr val="FF0000"/>
                </a:solidFill>
              </a:rPr>
              <a:t>C</a:t>
            </a:r>
            <a:r>
              <a:rPr lang="en-AU"/>
              <a:t>lose but not too close </a:t>
            </a:r>
            <a:r>
              <a:rPr lang="en-AU" sz="2300" i="1"/>
              <a:t>/ Proche mais pas trop</a:t>
            </a:r>
            <a:endParaRPr sz="2300" i="1"/>
          </a:p>
          <a:p>
            <a:pPr marL="1143000" lvl="2" indent="-228600" algn="l" rtl="0">
              <a:spcBef>
                <a:spcPts val="480"/>
              </a:spcBef>
              <a:spcAft>
                <a:spcPts val="0"/>
              </a:spcAft>
              <a:buClr>
                <a:schemeClr val="dk1"/>
              </a:buClr>
              <a:buSzPts val="2400"/>
              <a:buChar char="•"/>
            </a:pPr>
            <a:r>
              <a:rPr lang="en-AU"/>
              <a:t>Entre </a:t>
            </a:r>
            <a:r>
              <a:rPr lang="en-AU" b="1"/>
              <a:t>8m</a:t>
            </a:r>
            <a:r>
              <a:rPr lang="en-AU"/>
              <a:t> et 12m de la balle</a:t>
            </a:r>
            <a:endParaRPr/>
          </a:p>
          <a:p>
            <a:pPr marL="742950" lvl="1" indent="-285750" algn="l" rtl="0">
              <a:spcBef>
                <a:spcPts val="560"/>
              </a:spcBef>
              <a:spcAft>
                <a:spcPts val="0"/>
              </a:spcAft>
              <a:buClr>
                <a:srgbClr val="FF0000"/>
              </a:buClr>
              <a:buSzPts val="2800"/>
              <a:buChar char="–"/>
            </a:pPr>
            <a:r>
              <a:rPr lang="en-AU" b="1">
                <a:solidFill>
                  <a:srgbClr val="FF0000"/>
                </a:solidFill>
              </a:rPr>
              <a:t>P</a:t>
            </a:r>
            <a:r>
              <a:rPr lang="en-AU"/>
              <a:t>layers: </a:t>
            </a:r>
            <a:r>
              <a:rPr lang="en-AU" sz="2300"/>
              <a:t>Le maximum de joueurs dans le champ de vision</a:t>
            </a:r>
            <a:endParaRPr sz="2300"/>
          </a:p>
          <a:p>
            <a:pPr marL="742950" lvl="1" indent="-285750" algn="l" rtl="0">
              <a:spcBef>
                <a:spcPts val="560"/>
              </a:spcBef>
              <a:spcAft>
                <a:spcPts val="0"/>
              </a:spcAft>
              <a:buClr>
                <a:srgbClr val="FF0000"/>
              </a:buClr>
              <a:buSzPts val="2800"/>
              <a:buChar char="–"/>
            </a:pPr>
            <a:r>
              <a:rPr lang="en-AU" b="1">
                <a:solidFill>
                  <a:srgbClr val="FF0000"/>
                </a:solidFill>
              </a:rPr>
              <a:t>R</a:t>
            </a:r>
            <a:r>
              <a:rPr lang="en-AU"/>
              <a:t>ead the play </a:t>
            </a:r>
            <a:r>
              <a:rPr lang="en-AU" sz="2300" i="1"/>
              <a:t>/ Lire le jeu</a:t>
            </a:r>
            <a:endParaRPr sz="2300" i="1"/>
          </a:p>
          <a:p>
            <a:pPr marL="742950" lvl="1" indent="-285750" algn="l" rtl="0">
              <a:spcBef>
                <a:spcPts val="560"/>
              </a:spcBef>
              <a:spcAft>
                <a:spcPts val="0"/>
              </a:spcAft>
              <a:buClr>
                <a:srgbClr val="FF0000"/>
              </a:buClr>
              <a:buSzPts val="2800"/>
              <a:buChar char="–"/>
            </a:pPr>
            <a:r>
              <a:rPr lang="en-AU" b="1">
                <a:solidFill>
                  <a:srgbClr val="FF0000"/>
                </a:solidFill>
              </a:rPr>
              <a:t>A</a:t>
            </a:r>
            <a:r>
              <a:rPr lang="en-AU"/>
              <a:t>nticipate your next position </a:t>
            </a:r>
            <a:br>
              <a:rPr lang="en-AU"/>
            </a:br>
            <a:r>
              <a:rPr lang="en-AU"/>
              <a:t>   </a:t>
            </a:r>
            <a:r>
              <a:rPr lang="en-AU" sz="2300"/>
              <a:t>/ Anticipez votre prochaine position</a:t>
            </a:r>
            <a:endParaRPr sz="2300"/>
          </a:p>
        </p:txBody>
      </p:sp>
      <p:sp>
        <p:nvSpPr>
          <p:cNvPr id="970" name="Google Shape;970;p83"/>
          <p:cNvSpPr txBox="1">
            <a:spLocks noGrp="1"/>
          </p:cNvSpPr>
          <p:nvPr>
            <p:ph type="title"/>
          </p:nvPr>
        </p:nvSpPr>
        <p:spPr>
          <a:xfrm>
            <a:off x="582350" y="185225"/>
            <a:ext cx="8816400" cy="868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sz="3600"/>
              <a:t>Les 5 Principes du positionnement</a:t>
            </a:r>
            <a:endParaRPr sz="3600"/>
          </a:p>
        </p:txBody>
      </p:sp>
      <p:sp>
        <p:nvSpPr>
          <p:cNvPr id="971" name="Google Shape;971;p83"/>
          <p:cNvSpPr/>
          <p:nvPr/>
        </p:nvSpPr>
        <p:spPr>
          <a:xfrm>
            <a:off x="251519" y="5660032"/>
            <a:ext cx="291655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5400" b="1" dirty="0">
                <a:solidFill>
                  <a:srgbClr val="FF0000"/>
                </a:solidFill>
                <a:latin typeface="Arial"/>
                <a:ea typeface="Arial"/>
                <a:cs typeface="Arial"/>
                <a:sym typeface="Arial"/>
              </a:rPr>
              <a:t>PACER</a:t>
            </a:r>
            <a:endParaRPr sz="5400" dirty="0">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84"/>
          <p:cNvSpPr/>
          <p:nvPr/>
        </p:nvSpPr>
        <p:spPr>
          <a:xfrm>
            <a:off x="340296" y="3733800"/>
            <a:ext cx="5943600" cy="217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978" name="Google Shape;978;p84"/>
          <p:cNvCxnSpPr/>
          <p:nvPr/>
        </p:nvCxnSpPr>
        <p:spPr>
          <a:xfrm>
            <a:off x="340296" y="3733800"/>
            <a:ext cx="0" cy="2470150"/>
          </a:xfrm>
          <a:prstGeom prst="straightConnector1">
            <a:avLst/>
          </a:prstGeom>
          <a:noFill/>
          <a:ln w="19050" cap="flat" cmpd="sng">
            <a:solidFill>
              <a:srgbClr val="000000"/>
            </a:solidFill>
            <a:prstDash val="solid"/>
            <a:round/>
            <a:headEnd type="none" w="med" len="med"/>
            <a:tailEnd type="none" w="med" len="med"/>
          </a:ln>
        </p:spPr>
      </p:cxnSp>
      <p:cxnSp>
        <p:nvCxnSpPr>
          <p:cNvPr id="979" name="Google Shape;979;p84"/>
          <p:cNvCxnSpPr/>
          <p:nvPr/>
        </p:nvCxnSpPr>
        <p:spPr>
          <a:xfrm>
            <a:off x="6282309" y="3733800"/>
            <a:ext cx="1587" cy="2546350"/>
          </a:xfrm>
          <a:prstGeom prst="straightConnector1">
            <a:avLst/>
          </a:prstGeom>
          <a:noFill/>
          <a:ln w="19050" cap="flat" cmpd="sng">
            <a:solidFill>
              <a:srgbClr val="000000"/>
            </a:solidFill>
            <a:prstDash val="solid"/>
            <a:round/>
            <a:headEnd type="none" w="med" len="med"/>
            <a:tailEnd type="none" w="med" len="med"/>
          </a:ln>
        </p:spPr>
      </p:cxnSp>
      <p:cxnSp>
        <p:nvCxnSpPr>
          <p:cNvPr id="980" name="Google Shape;980;p84"/>
          <p:cNvCxnSpPr/>
          <p:nvPr/>
        </p:nvCxnSpPr>
        <p:spPr>
          <a:xfrm rot="10800000">
            <a:off x="949896" y="4451350"/>
            <a:ext cx="0" cy="990600"/>
          </a:xfrm>
          <a:prstGeom prst="straightConnector1">
            <a:avLst/>
          </a:prstGeom>
          <a:noFill/>
          <a:ln w="12700" cap="flat" cmpd="sng">
            <a:solidFill>
              <a:srgbClr val="000000"/>
            </a:solidFill>
            <a:prstDash val="solid"/>
            <a:round/>
            <a:headEnd type="stealth" w="med" len="med"/>
            <a:tailEnd type="stealth" w="med" len="med"/>
          </a:ln>
        </p:spPr>
      </p:cxnSp>
      <p:sp>
        <p:nvSpPr>
          <p:cNvPr id="981" name="Google Shape;981;p84"/>
          <p:cNvSpPr txBox="1"/>
          <p:nvPr/>
        </p:nvSpPr>
        <p:spPr>
          <a:xfrm>
            <a:off x="568896" y="3848100"/>
            <a:ext cx="354013" cy="27305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982" name="Google Shape;982;p84"/>
          <p:cNvSpPr txBox="1"/>
          <p:nvPr/>
        </p:nvSpPr>
        <p:spPr>
          <a:xfrm>
            <a:off x="1483296" y="3848100"/>
            <a:ext cx="342900"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983" name="Google Shape;983;p84"/>
          <p:cNvSpPr txBox="1"/>
          <p:nvPr/>
        </p:nvSpPr>
        <p:spPr>
          <a:xfrm>
            <a:off x="2397696" y="3962400"/>
            <a:ext cx="460375"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984" name="Google Shape;984;p84"/>
          <p:cNvSpPr txBox="1"/>
          <p:nvPr/>
        </p:nvSpPr>
        <p:spPr>
          <a:xfrm>
            <a:off x="3540696" y="4076700"/>
            <a:ext cx="1143000" cy="5730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a:p>
          <a:p>
            <a:pPr marL="0" marR="0" lvl="0" indent="0" algn="l" rtl="0">
              <a:spcBef>
                <a:spcPts val="0"/>
              </a:spcBef>
              <a:spcAft>
                <a:spcPts val="0"/>
              </a:spcAft>
              <a:buNone/>
            </a:pPr>
            <a:r>
              <a:rPr lang="en-AU" sz="1400" b="1">
                <a:solidFill>
                  <a:schemeClr val="dk1"/>
                </a:solidFill>
                <a:latin typeface="Arial"/>
                <a:ea typeface="Arial"/>
                <a:cs typeface="Arial"/>
                <a:sym typeface="Arial"/>
              </a:rPr>
              <a:t>   </a:t>
            </a:r>
            <a:r>
              <a:rPr lang="en-AU" sz="800">
                <a:solidFill>
                  <a:schemeClr val="dk1"/>
                </a:solidFill>
                <a:latin typeface="Arial"/>
                <a:ea typeface="Arial"/>
                <a:cs typeface="Arial"/>
                <a:sym typeface="Arial"/>
              </a:rPr>
              <a:t>(</a:t>
            </a:r>
            <a:r>
              <a:rPr lang="en-AU" sz="800">
                <a:solidFill>
                  <a:schemeClr val="dk1"/>
                </a:solidFill>
              </a:rPr>
              <a:t>la marque</a:t>
            </a:r>
            <a:r>
              <a:rPr lang="en-AU" sz="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985" name="Google Shape;985;p84"/>
          <p:cNvSpPr txBox="1"/>
          <p:nvPr/>
        </p:nvSpPr>
        <p:spPr>
          <a:xfrm>
            <a:off x="4786884" y="3924300"/>
            <a:ext cx="457200" cy="342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986" name="Google Shape;986;p84"/>
          <p:cNvSpPr txBox="1"/>
          <p:nvPr/>
        </p:nvSpPr>
        <p:spPr>
          <a:xfrm>
            <a:off x="568896" y="5334000"/>
            <a:ext cx="53721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	Y	Y	Y	Y	Y</a:t>
            </a:r>
            <a:endParaRPr sz="1800">
              <a:solidFill>
                <a:schemeClr val="dk1"/>
              </a:solidFill>
              <a:latin typeface="Arial"/>
              <a:ea typeface="Arial"/>
              <a:cs typeface="Arial"/>
              <a:sym typeface="Arial"/>
            </a:endParaRPr>
          </a:p>
        </p:txBody>
      </p:sp>
      <p:sp>
        <p:nvSpPr>
          <p:cNvPr id="987" name="Google Shape;987;p84"/>
          <p:cNvSpPr txBox="1"/>
          <p:nvPr/>
        </p:nvSpPr>
        <p:spPr>
          <a:xfrm>
            <a:off x="4493196" y="499110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988" name="Google Shape;988;p84"/>
          <p:cNvSpPr txBox="1"/>
          <p:nvPr/>
        </p:nvSpPr>
        <p:spPr>
          <a:xfrm>
            <a:off x="857821" y="4716463"/>
            <a:ext cx="628650" cy="3667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10m</a:t>
            </a:r>
            <a:endParaRPr/>
          </a:p>
        </p:txBody>
      </p:sp>
      <p:cxnSp>
        <p:nvCxnSpPr>
          <p:cNvPr id="989" name="Google Shape;989;p84"/>
          <p:cNvCxnSpPr/>
          <p:nvPr/>
        </p:nvCxnSpPr>
        <p:spPr>
          <a:xfrm>
            <a:off x="568896" y="5441950"/>
            <a:ext cx="4800600" cy="0"/>
          </a:xfrm>
          <a:prstGeom prst="straightConnector1">
            <a:avLst/>
          </a:prstGeom>
          <a:noFill/>
          <a:ln w="9525" cap="flat" cmpd="sng">
            <a:solidFill>
              <a:schemeClr val="dk1"/>
            </a:solidFill>
            <a:prstDash val="dash"/>
            <a:round/>
            <a:headEnd type="none" w="med" len="med"/>
            <a:tailEnd type="none" w="med" len="med"/>
          </a:ln>
        </p:spPr>
      </p:cxnSp>
      <p:cxnSp>
        <p:nvCxnSpPr>
          <p:cNvPr id="990" name="Google Shape;990;p84"/>
          <p:cNvCxnSpPr/>
          <p:nvPr/>
        </p:nvCxnSpPr>
        <p:spPr>
          <a:xfrm>
            <a:off x="568896" y="4419600"/>
            <a:ext cx="4724400" cy="0"/>
          </a:xfrm>
          <a:prstGeom prst="straightConnector1">
            <a:avLst/>
          </a:prstGeom>
          <a:noFill/>
          <a:ln w="9525" cap="flat" cmpd="sng">
            <a:solidFill>
              <a:schemeClr val="dk1"/>
            </a:solidFill>
            <a:prstDash val="dash"/>
            <a:round/>
            <a:headEnd type="none" w="med" len="med"/>
            <a:tailEnd type="none" w="med" len="med"/>
          </a:ln>
        </p:spPr>
      </p:cxnSp>
      <p:grpSp>
        <p:nvGrpSpPr>
          <p:cNvPr id="991" name="Google Shape;991;p84"/>
          <p:cNvGrpSpPr/>
          <p:nvPr/>
        </p:nvGrpSpPr>
        <p:grpSpPr>
          <a:xfrm>
            <a:off x="416496" y="5441953"/>
            <a:ext cx="4724400" cy="839788"/>
            <a:chOff x="1920" y="3648"/>
            <a:chExt cx="2976" cy="529"/>
          </a:xfrm>
        </p:grpSpPr>
        <p:grpSp>
          <p:nvGrpSpPr>
            <p:cNvPr id="992" name="Google Shape;992;p84"/>
            <p:cNvGrpSpPr/>
            <p:nvPr/>
          </p:nvGrpSpPr>
          <p:grpSpPr>
            <a:xfrm>
              <a:off x="1920" y="3964"/>
              <a:ext cx="2976" cy="213"/>
              <a:chOff x="912" y="2832"/>
              <a:chExt cx="2976" cy="213"/>
            </a:xfrm>
          </p:grpSpPr>
          <p:cxnSp>
            <p:nvCxnSpPr>
              <p:cNvPr id="993" name="Google Shape;993;p84"/>
              <p:cNvCxnSpPr/>
              <p:nvPr/>
            </p:nvCxnSpPr>
            <p:spPr>
              <a:xfrm>
                <a:off x="1056" y="2832"/>
                <a:ext cx="2832" cy="0"/>
              </a:xfrm>
              <a:prstGeom prst="straightConnector1">
                <a:avLst/>
              </a:prstGeom>
              <a:noFill/>
              <a:ln w="9525" cap="flat" cmpd="sng">
                <a:solidFill>
                  <a:schemeClr val="dk1"/>
                </a:solidFill>
                <a:prstDash val="dash"/>
                <a:round/>
                <a:headEnd type="none" w="med" len="med"/>
                <a:tailEnd type="none" w="med" len="med"/>
              </a:ln>
            </p:spPr>
          </p:cxnSp>
          <p:sp>
            <p:nvSpPr>
              <p:cNvPr id="994" name="Google Shape;994;p84"/>
              <p:cNvSpPr txBox="1"/>
              <p:nvPr/>
            </p:nvSpPr>
            <p:spPr>
              <a:xfrm>
                <a:off x="912" y="2832"/>
                <a:ext cx="2304" cy="2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600">
                    <a:solidFill>
                      <a:schemeClr val="dk1"/>
                    </a:solidFill>
                    <a:latin typeface="Arial"/>
                    <a:ea typeface="Arial"/>
                    <a:cs typeface="Arial"/>
                    <a:sym typeface="Arial"/>
                  </a:rPr>
                  <a:t>Probable next 7m</a:t>
                </a:r>
                <a:endParaRPr/>
              </a:p>
            </p:txBody>
          </p:sp>
        </p:grpSp>
        <p:sp>
          <p:nvSpPr>
            <p:cNvPr id="995" name="Google Shape;995;p84"/>
            <p:cNvSpPr txBox="1"/>
            <p:nvPr/>
          </p:nvSpPr>
          <p:spPr>
            <a:xfrm>
              <a:off x="2304" y="3696"/>
              <a:ext cx="440" cy="2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 3m</a:t>
              </a:r>
              <a:endParaRPr/>
            </a:p>
          </p:txBody>
        </p:sp>
        <p:cxnSp>
          <p:nvCxnSpPr>
            <p:cNvPr id="996" name="Google Shape;996;p84"/>
            <p:cNvCxnSpPr/>
            <p:nvPr/>
          </p:nvCxnSpPr>
          <p:spPr>
            <a:xfrm rot="10800000">
              <a:off x="2352" y="3648"/>
              <a:ext cx="0" cy="336"/>
            </a:xfrm>
            <a:prstGeom prst="straightConnector1">
              <a:avLst/>
            </a:prstGeom>
            <a:noFill/>
            <a:ln w="12700" cap="flat" cmpd="sng">
              <a:solidFill>
                <a:srgbClr val="000000"/>
              </a:solidFill>
              <a:prstDash val="solid"/>
              <a:round/>
              <a:headEnd type="stealth" w="med" len="med"/>
              <a:tailEnd type="stealth" w="med" len="med"/>
            </a:ln>
          </p:spPr>
        </p:cxnSp>
      </p:grpSp>
      <p:sp>
        <p:nvSpPr>
          <p:cNvPr id="997" name="Google Shape;997;p84"/>
          <p:cNvSpPr txBox="1"/>
          <p:nvPr/>
        </p:nvSpPr>
        <p:spPr>
          <a:xfrm>
            <a:off x="35496" y="532765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998" name="Google Shape;998;p84"/>
          <p:cNvSpPr/>
          <p:nvPr/>
        </p:nvSpPr>
        <p:spPr>
          <a:xfrm>
            <a:off x="304799" y="1981200"/>
            <a:ext cx="8722169" cy="838200"/>
          </a:xfrm>
          <a:prstGeom prst="rect">
            <a:avLst/>
          </a:prstGeom>
          <a:noFill/>
          <a:ln>
            <a:noFill/>
          </a:ln>
        </p:spPr>
        <p:txBody>
          <a:bodyPr spcFirstLastPara="1" wrap="square" lIns="91425" tIns="45700" rIns="91425" bIns="45700" anchor="t" anchorCtr="0">
            <a:noAutofit/>
          </a:bodyPr>
          <a:lstStyle/>
          <a:p>
            <a:pPr marL="914400" marR="0" lvl="1" indent="-457200" algn="l" rtl="0">
              <a:spcBef>
                <a:spcPts val="0"/>
              </a:spcBef>
              <a:spcAft>
                <a:spcPts val="0"/>
              </a:spcAft>
              <a:buClr>
                <a:schemeClr val="dk1"/>
              </a:buClr>
              <a:buSzPts val="2400"/>
              <a:buFont typeface="Arial"/>
              <a:buChar char="–"/>
            </a:pPr>
            <a:r>
              <a:rPr lang="en-AU" sz="2400">
                <a:solidFill>
                  <a:schemeClr val="dk1"/>
                </a:solidFill>
              </a:rPr>
              <a:t>Arbitre central : 8m depuis l’axe de la balle (gauche ou droite), entre les deux lignes</a:t>
            </a:r>
            <a:endParaRPr sz="2400">
              <a:solidFill>
                <a:schemeClr val="dk1"/>
              </a:solidFill>
            </a:endParaRPr>
          </a:p>
          <a:p>
            <a:pPr marL="914400" lvl="1" indent="-381000" algn="l" rtl="0">
              <a:spcBef>
                <a:spcPts val="0"/>
              </a:spcBef>
              <a:spcAft>
                <a:spcPts val="0"/>
              </a:spcAft>
              <a:buClr>
                <a:schemeClr val="dk1"/>
              </a:buClr>
              <a:buSzPts val="2400"/>
              <a:buChar char="–"/>
            </a:pPr>
            <a:r>
              <a:rPr lang="en-AU" sz="2400">
                <a:solidFill>
                  <a:schemeClr val="dk1"/>
                </a:solidFill>
              </a:rPr>
              <a:t>Arbitres de touche : sur les 10m (défense)</a:t>
            </a:r>
            <a:endParaRPr>
              <a:solidFill>
                <a:schemeClr val="dk1"/>
              </a:solidFill>
            </a:endParaRPr>
          </a:p>
          <a:p>
            <a:pPr marL="914400" marR="0" lvl="0" indent="0" algn="l" rtl="0">
              <a:spcBef>
                <a:spcPts val="0"/>
              </a:spcBef>
              <a:spcAft>
                <a:spcPts val="0"/>
              </a:spcAft>
              <a:buNone/>
            </a:pPr>
            <a:endParaRPr sz="2400">
              <a:solidFill>
                <a:schemeClr val="dk1"/>
              </a:solidFill>
            </a:endParaRPr>
          </a:p>
        </p:txBody>
      </p:sp>
      <p:sp>
        <p:nvSpPr>
          <p:cNvPr id="999" name="Google Shape;999;p84"/>
          <p:cNvSpPr txBox="1"/>
          <p:nvPr/>
        </p:nvSpPr>
        <p:spPr>
          <a:xfrm>
            <a:off x="3464496" y="4267200"/>
            <a:ext cx="381000" cy="268288"/>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00" name="Google Shape;1000;p8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Position : (re)démarrage</a:t>
            </a:r>
            <a:endParaRPr/>
          </a:p>
        </p:txBody>
      </p:sp>
      <p:sp>
        <p:nvSpPr>
          <p:cNvPr id="1001" name="Google Shape;1001;p84"/>
          <p:cNvSpPr txBox="1">
            <a:spLocks noGrp="1"/>
          </p:cNvSpPr>
          <p:nvPr>
            <p:ph type="body" idx="1"/>
          </p:nvPr>
        </p:nvSpPr>
        <p:spPr>
          <a:xfrm>
            <a:off x="457200" y="1346875"/>
            <a:ext cx="4971000" cy="642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AU"/>
              <a:t>Quelle position initiale ?</a:t>
            </a:r>
            <a:endParaRPr/>
          </a:p>
        </p:txBody>
      </p:sp>
      <p:pic>
        <p:nvPicPr>
          <p:cNvPr id="1002" name="Google Shape;1002;p84"/>
          <p:cNvPicPr preferRelativeResize="0"/>
          <p:nvPr/>
        </p:nvPicPr>
        <p:blipFill rotWithShape="1">
          <a:blip r:embed="rId3">
            <a:alphaModFix/>
          </a:blip>
          <a:srcRect/>
          <a:stretch/>
        </p:blipFill>
        <p:spPr>
          <a:xfrm>
            <a:off x="6664895" y="3453720"/>
            <a:ext cx="2299514" cy="3009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87"/>
                                        </p:tgtEl>
                                        <p:attrNameLst>
                                          <p:attrName>style.visibility</p:attrName>
                                        </p:attrNameLst>
                                      </p:cBhvr>
                                      <p:to>
                                        <p:strVal val="visible"/>
                                      </p:to>
                                    </p:set>
                                    <p:anim calcmode="lin" valueType="num">
                                      <p:cBhvr additive="base">
                                        <p:cTn id="7" dur="500"/>
                                        <p:tgtEl>
                                          <p:spTgt spid="987"/>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998"/>
                                        </p:tgtEl>
                                        <p:attrNameLst>
                                          <p:attrName>style.visibility</p:attrName>
                                        </p:attrNameLst>
                                      </p:cBhvr>
                                      <p:to>
                                        <p:strVal val="visible"/>
                                      </p:to>
                                    </p:set>
                                    <p:anim calcmode="lin" valueType="num">
                                      <p:cBhvr additive="base">
                                        <p:cTn id="10" dur="500"/>
                                        <p:tgtEl>
                                          <p:spTgt spid="998"/>
                                        </p:tgtEl>
                                        <p:attrNameLst>
                                          <p:attrName>ppt_x</p:attrName>
                                        </p:attrNameLst>
                                      </p:cBhvr>
                                      <p:tavLst>
                                        <p:tav tm="0">
                                          <p:val>
                                            <p:strVal val="#ppt_x+1"/>
                                          </p:val>
                                        </p:tav>
                                        <p:tav tm="100000">
                                          <p:val>
                                            <p:strVal val="#ppt_x"/>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997"/>
                                        </p:tgtEl>
                                        <p:attrNameLst>
                                          <p:attrName>style.visibility</p:attrName>
                                        </p:attrNameLst>
                                      </p:cBhvr>
                                      <p:to>
                                        <p:strVal val="visible"/>
                                      </p:to>
                                    </p:set>
                                    <p:anim calcmode="lin" valueType="num">
                                      <p:cBhvr additive="base">
                                        <p:cTn id="15" dur="500"/>
                                        <p:tgtEl>
                                          <p:spTgt spid="997"/>
                                        </p:tgtEl>
                                        <p:attrNameLst>
                                          <p:attrName>ppt_x</p:attrName>
                                        </p:attrNameLst>
                                      </p:cBhvr>
                                      <p:tavLst>
                                        <p:tav tm="0">
                                          <p:val>
                                            <p:strVal val="#ppt_x-1"/>
                                          </p:val>
                                        </p:tav>
                                        <p:tav tm="100000">
                                          <p:val>
                                            <p:strVal val="#ppt_x"/>
                                          </p:val>
                                        </p:tav>
                                      </p:tavLst>
                                    </p:anim>
                                  </p:child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991"/>
                                        </p:tgtEl>
                                        <p:attrNameLst>
                                          <p:attrName>style.visibility</p:attrName>
                                        </p:attrNameLst>
                                      </p:cBhvr>
                                      <p:to>
                                        <p:strVal val="visible"/>
                                      </p:to>
                                    </p:set>
                                    <p:anim calcmode="lin" valueType="num">
                                      <p:cBhvr additive="base">
                                        <p:cTn id="19" dur="500"/>
                                        <p:tgtEl>
                                          <p:spTgt spid="9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85"/>
          <p:cNvSpPr/>
          <p:nvPr/>
        </p:nvSpPr>
        <p:spPr>
          <a:xfrm>
            <a:off x="356592" y="3657600"/>
            <a:ext cx="5943600" cy="217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009" name="Google Shape;1009;p85"/>
          <p:cNvCxnSpPr/>
          <p:nvPr/>
        </p:nvCxnSpPr>
        <p:spPr>
          <a:xfrm>
            <a:off x="356592" y="3657600"/>
            <a:ext cx="0" cy="2774950"/>
          </a:xfrm>
          <a:prstGeom prst="straightConnector1">
            <a:avLst/>
          </a:prstGeom>
          <a:noFill/>
          <a:ln w="19050" cap="flat" cmpd="sng">
            <a:solidFill>
              <a:srgbClr val="000000"/>
            </a:solidFill>
            <a:prstDash val="solid"/>
            <a:round/>
            <a:headEnd type="none" w="med" len="med"/>
            <a:tailEnd type="none" w="med" len="med"/>
          </a:ln>
        </p:spPr>
      </p:cxnSp>
      <p:cxnSp>
        <p:nvCxnSpPr>
          <p:cNvPr id="1010" name="Google Shape;1010;p85"/>
          <p:cNvCxnSpPr/>
          <p:nvPr/>
        </p:nvCxnSpPr>
        <p:spPr>
          <a:xfrm>
            <a:off x="6298605" y="3657600"/>
            <a:ext cx="1587" cy="2774950"/>
          </a:xfrm>
          <a:prstGeom prst="straightConnector1">
            <a:avLst/>
          </a:prstGeom>
          <a:noFill/>
          <a:ln w="19050" cap="flat" cmpd="sng">
            <a:solidFill>
              <a:srgbClr val="000000"/>
            </a:solidFill>
            <a:prstDash val="solid"/>
            <a:round/>
            <a:headEnd type="none" w="med" len="med"/>
            <a:tailEnd type="none" w="med" len="med"/>
          </a:ln>
        </p:spPr>
      </p:cxnSp>
      <p:cxnSp>
        <p:nvCxnSpPr>
          <p:cNvPr id="1011" name="Google Shape;1011;p85"/>
          <p:cNvCxnSpPr/>
          <p:nvPr/>
        </p:nvCxnSpPr>
        <p:spPr>
          <a:xfrm rot="10800000">
            <a:off x="1118592" y="4375150"/>
            <a:ext cx="0" cy="990600"/>
          </a:xfrm>
          <a:prstGeom prst="straightConnector1">
            <a:avLst/>
          </a:prstGeom>
          <a:noFill/>
          <a:ln w="12700" cap="flat" cmpd="sng">
            <a:solidFill>
              <a:srgbClr val="000000"/>
            </a:solidFill>
            <a:prstDash val="solid"/>
            <a:round/>
            <a:headEnd type="stealth" w="med" len="med"/>
            <a:tailEnd type="stealth" w="med" len="med"/>
          </a:ln>
        </p:spPr>
      </p:cxnSp>
      <p:sp>
        <p:nvSpPr>
          <p:cNvPr id="1012" name="Google Shape;1012;p85"/>
          <p:cNvSpPr txBox="1"/>
          <p:nvPr/>
        </p:nvSpPr>
        <p:spPr>
          <a:xfrm>
            <a:off x="585192" y="3771900"/>
            <a:ext cx="354013" cy="27305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13" name="Google Shape;1013;p85"/>
          <p:cNvSpPr txBox="1"/>
          <p:nvPr/>
        </p:nvSpPr>
        <p:spPr>
          <a:xfrm>
            <a:off x="1499592" y="3771900"/>
            <a:ext cx="342900"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14" name="Google Shape;1014;p85"/>
          <p:cNvSpPr txBox="1"/>
          <p:nvPr/>
        </p:nvSpPr>
        <p:spPr>
          <a:xfrm>
            <a:off x="2413992" y="3886200"/>
            <a:ext cx="460375"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15" name="Google Shape;1015;p85"/>
          <p:cNvSpPr txBox="1"/>
          <p:nvPr/>
        </p:nvSpPr>
        <p:spPr>
          <a:xfrm>
            <a:off x="4803180" y="3848100"/>
            <a:ext cx="457200" cy="342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16" name="Google Shape;1016;p85"/>
          <p:cNvSpPr txBox="1"/>
          <p:nvPr/>
        </p:nvSpPr>
        <p:spPr>
          <a:xfrm>
            <a:off x="775692" y="5257800"/>
            <a:ext cx="53721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	Y	Y	Y	Y	Y</a:t>
            </a:r>
            <a:endParaRPr sz="1800">
              <a:solidFill>
                <a:schemeClr val="dk1"/>
              </a:solidFill>
              <a:latin typeface="Arial"/>
              <a:ea typeface="Arial"/>
              <a:cs typeface="Arial"/>
              <a:sym typeface="Arial"/>
            </a:endParaRPr>
          </a:p>
        </p:txBody>
      </p:sp>
      <p:sp>
        <p:nvSpPr>
          <p:cNvPr id="1017" name="Google Shape;1017;p85"/>
          <p:cNvSpPr txBox="1"/>
          <p:nvPr/>
        </p:nvSpPr>
        <p:spPr>
          <a:xfrm>
            <a:off x="1074142" y="4640263"/>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7m</a:t>
            </a:r>
            <a:endParaRPr/>
          </a:p>
        </p:txBody>
      </p:sp>
      <p:cxnSp>
        <p:nvCxnSpPr>
          <p:cNvPr id="1018" name="Google Shape;1018;p85"/>
          <p:cNvCxnSpPr/>
          <p:nvPr/>
        </p:nvCxnSpPr>
        <p:spPr>
          <a:xfrm>
            <a:off x="585192" y="5365750"/>
            <a:ext cx="4800600" cy="0"/>
          </a:xfrm>
          <a:prstGeom prst="straightConnector1">
            <a:avLst/>
          </a:prstGeom>
          <a:noFill/>
          <a:ln w="9525" cap="flat" cmpd="sng">
            <a:solidFill>
              <a:schemeClr val="dk1"/>
            </a:solidFill>
            <a:prstDash val="dash"/>
            <a:round/>
            <a:headEnd type="none" w="med" len="med"/>
            <a:tailEnd type="none" w="med" len="med"/>
          </a:ln>
        </p:spPr>
      </p:cxnSp>
      <p:cxnSp>
        <p:nvCxnSpPr>
          <p:cNvPr id="1019" name="Google Shape;1019;p85"/>
          <p:cNvCxnSpPr/>
          <p:nvPr/>
        </p:nvCxnSpPr>
        <p:spPr>
          <a:xfrm>
            <a:off x="585192" y="4375150"/>
            <a:ext cx="4724400" cy="0"/>
          </a:xfrm>
          <a:prstGeom prst="straightConnector1">
            <a:avLst/>
          </a:prstGeom>
          <a:noFill/>
          <a:ln w="9525" cap="flat" cmpd="sng">
            <a:solidFill>
              <a:schemeClr val="dk1"/>
            </a:solidFill>
            <a:prstDash val="dash"/>
            <a:round/>
            <a:headEnd type="none" w="med" len="med"/>
            <a:tailEnd type="none" w="med" len="med"/>
          </a:ln>
        </p:spPr>
      </p:cxnSp>
      <p:sp>
        <p:nvSpPr>
          <p:cNvPr id="1020" name="Google Shape;1020;p85"/>
          <p:cNvSpPr txBox="1"/>
          <p:nvPr/>
        </p:nvSpPr>
        <p:spPr>
          <a:xfrm>
            <a:off x="4242792" y="521335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21" name="Google Shape;1021;p85"/>
          <p:cNvSpPr txBox="1"/>
          <p:nvPr/>
        </p:nvSpPr>
        <p:spPr>
          <a:xfrm>
            <a:off x="2794992" y="521335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22" name="Google Shape;1022;p85"/>
          <p:cNvSpPr txBox="1"/>
          <p:nvPr/>
        </p:nvSpPr>
        <p:spPr>
          <a:xfrm>
            <a:off x="-24408" y="521335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cxnSp>
        <p:nvCxnSpPr>
          <p:cNvPr id="1023" name="Google Shape;1023;p85"/>
          <p:cNvCxnSpPr/>
          <p:nvPr/>
        </p:nvCxnSpPr>
        <p:spPr>
          <a:xfrm>
            <a:off x="585192" y="6203950"/>
            <a:ext cx="4800600" cy="0"/>
          </a:xfrm>
          <a:prstGeom prst="straightConnector1">
            <a:avLst/>
          </a:prstGeom>
          <a:noFill/>
          <a:ln w="9525" cap="flat" cmpd="sng">
            <a:solidFill>
              <a:schemeClr val="dk1"/>
            </a:solidFill>
            <a:prstDash val="dash"/>
            <a:round/>
            <a:headEnd type="none" w="med" len="med"/>
            <a:tailEnd type="none" w="med" len="med"/>
          </a:ln>
        </p:spPr>
      </p:cxnSp>
      <p:sp>
        <p:nvSpPr>
          <p:cNvPr id="1024" name="Google Shape;1024;p85"/>
          <p:cNvSpPr txBox="1"/>
          <p:nvPr/>
        </p:nvSpPr>
        <p:spPr>
          <a:xfrm>
            <a:off x="3709392" y="4411663"/>
            <a:ext cx="304800" cy="268287"/>
          </a:xfrm>
          <a:prstGeom prst="rect">
            <a:avLst/>
          </a:prstGeom>
          <a:noFill/>
          <a:ln>
            <a:noFill/>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25" name="Google Shape;1025;p85"/>
          <p:cNvSpPr txBox="1"/>
          <p:nvPr/>
        </p:nvSpPr>
        <p:spPr>
          <a:xfrm>
            <a:off x="3023592" y="4375150"/>
            <a:ext cx="762000" cy="1524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AU" sz="800">
                <a:solidFill>
                  <a:schemeClr val="dk1"/>
                </a:solidFill>
                <a:latin typeface="Arial"/>
                <a:ea typeface="Arial"/>
                <a:cs typeface="Arial"/>
                <a:sym typeface="Arial"/>
              </a:rPr>
              <a:t>(la marque)</a:t>
            </a:r>
            <a:endParaRPr sz="1800">
              <a:solidFill>
                <a:schemeClr val="dk1"/>
              </a:solidFill>
              <a:latin typeface="Arial"/>
              <a:ea typeface="Arial"/>
              <a:cs typeface="Arial"/>
              <a:sym typeface="Arial"/>
            </a:endParaRPr>
          </a:p>
        </p:txBody>
      </p:sp>
      <p:sp>
        <p:nvSpPr>
          <p:cNvPr id="1026" name="Google Shape;1026;p85"/>
          <p:cNvSpPr txBox="1"/>
          <p:nvPr/>
        </p:nvSpPr>
        <p:spPr>
          <a:xfrm>
            <a:off x="3480792" y="4183063"/>
            <a:ext cx="381000" cy="268287"/>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27" name="Google Shape;1027;p85"/>
          <p:cNvSpPr/>
          <p:nvPr/>
        </p:nvSpPr>
        <p:spPr>
          <a:xfrm>
            <a:off x="228600" y="1905000"/>
            <a:ext cx="8915400" cy="649288"/>
          </a:xfrm>
          <a:prstGeom prst="rect">
            <a:avLst/>
          </a:prstGeom>
          <a:noFill/>
          <a:ln>
            <a:noFill/>
          </a:ln>
        </p:spPr>
        <p:txBody>
          <a:bodyPr spcFirstLastPara="1" wrap="square" lIns="91425" tIns="45700" rIns="91425" bIns="45700" anchor="t" anchorCtr="0">
            <a:noAutofit/>
          </a:bodyPr>
          <a:lstStyle/>
          <a:p>
            <a:pPr marL="914400" marR="0" lvl="1" indent="-457200" algn="l" rtl="0">
              <a:spcBef>
                <a:spcPts val="0"/>
              </a:spcBef>
              <a:spcAft>
                <a:spcPts val="0"/>
              </a:spcAft>
              <a:buClr>
                <a:schemeClr val="dk1"/>
              </a:buClr>
              <a:buSzPts val="2400"/>
              <a:buFont typeface="Arial"/>
              <a:buChar char="–"/>
            </a:pPr>
            <a:r>
              <a:rPr lang="en-AU" sz="2400">
                <a:solidFill>
                  <a:schemeClr val="dk1"/>
                </a:solidFill>
              </a:rPr>
              <a:t>Arbitre central </a:t>
            </a:r>
            <a:r>
              <a:rPr lang="en-AU" sz="2400" b="0" i="0" u="none" strike="noStrike" cap="none">
                <a:solidFill>
                  <a:schemeClr val="dk1"/>
                </a:solidFill>
                <a:latin typeface="Arial"/>
                <a:ea typeface="Arial"/>
                <a:cs typeface="Arial"/>
                <a:sym typeface="Arial"/>
              </a:rPr>
              <a:t>: Sur les 7 </a:t>
            </a:r>
            <a:r>
              <a:rPr lang="en-AU" sz="2400">
                <a:solidFill>
                  <a:schemeClr val="dk1"/>
                </a:solidFill>
              </a:rPr>
              <a:t>m à 45° de la balle, ‘square’ (dans l’axe du terrain)</a:t>
            </a:r>
            <a:endParaRPr sz="2400">
              <a:solidFill>
                <a:schemeClr val="dk1"/>
              </a:solidFill>
            </a:endParaRPr>
          </a:p>
          <a:p>
            <a:pPr marL="914400" marR="0" lvl="1" indent="-457200" algn="l" rtl="0">
              <a:spcBef>
                <a:spcPts val="0"/>
              </a:spcBef>
              <a:spcAft>
                <a:spcPts val="0"/>
              </a:spcAft>
              <a:buClr>
                <a:schemeClr val="dk1"/>
              </a:buClr>
              <a:buSzPts val="2400"/>
              <a:buChar char="–"/>
            </a:pPr>
            <a:r>
              <a:rPr lang="en-AU" sz="2400">
                <a:solidFill>
                  <a:schemeClr val="dk1"/>
                </a:solidFill>
              </a:rPr>
              <a:t>Arbitres de touche : Sur les 7 m, aligné avec l’arbitre central</a:t>
            </a:r>
            <a:endParaRPr sz="2400">
              <a:solidFill>
                <a:schemeClr val="dk1"/>
              </a:solidFill>
            </a:endParaRPr>
          </a:p>
          <a:p>
            <a:pPr marL="914400" marR="0" lvl="0" indent="0" algn="l" rtl="0">
              <a:spcBef>
                <a:spcPts val="0"/>
              </a:spcBef>
              <a:spcAft>
                <a:spcPts val="0"/>
              </a:spcAft>
              <a:buNone/>
            </a:pPr>
            <a:endParaRPr sz="2400" b="0" i="0" u="none" strike="noStrike" cap="none">
              <a:solidFill>
                <a:schemeClr val="dk1"/>
              </a:solidFill>
              <a:latin typeface="Arial"/>
              <a:ea typeface="Arial"/>
              <a:cs typeface="Arial"/>
              <a:sym typeface="Arial"/>
            </a:endParaRPr>
          </a:p>
        </p:txBody>
      </p:sp>
      <p:sp>
        <p:nvSpPr>
          <p:cNvPr id="1028" name="Google Shape;1028;p8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Position: sur un rollball</a:t>
            </a:r>
            <a:endParaRPr/>
          </a:p>
        </p:txBody>
      </p:sp>
      <p:sp>
        <p:nvSpPr>
          <p:cNvPr id="1029" name="Google Shape;1029;p85"/>
          <p:cNvSpPr txBox="1">
            <a:spLocks noGrp="1"/>
          </p:cNvSpPr>
          <p:nvPr>
            <p:ph type="body" idx="1"/>
          </p:nvPr>
        </p:nvSpPr>
        <p:spPr>
          <a:xfrm>
            <a:off x="451587" y="1281700"/>
            <a:ext cx="8229600" cy="62329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AU"/>
              <a:t>Quelle position initiale ?</a:t>
            </a:r>
            <a:endParaRPr/>
          </a:p>
        </p:txBody>
      </p:sp>
      <p:pic>
        <p:nvPicPr>
          <p:cNvPr id="1030" name="Google Shape;1030;p85"/>
          <p:cNvPicPr preferRelativeResize="0"/>
          <p:nvPr/>
        </p:nvPicPr>
        <p:blipFill rotWithShape="1">
          <a:blip r:embed="rId3">
            <a:alphaModFix/>
          </a:blip>
          <a:srcRect/>
          <a:stretch/>
        </p:blipFill>
        <p:spPr>
          <a:xfrm>
            <a:off x="6419956" y="3886201"/>
            <a:ext cx="2572943" cy="25463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1"/>
                                        </p:tgtEl>
                                        <p:attrNameLst>
                                          <p:attrName>style.visibility</p:attrName>
                                        </p:attrNameLst>
                                      </p:cBhvr>
                                      <p:to>
                                        <p:strVal val="visible"/>
                                      </p:to>
                                    </p:set>
                                    <p:anim calcmode="lin" valueType="num">
                                      <p:cBhvr additive="base">
                                        <p:cTn id="7" dur="500"/>
                                        <p:tgtEl>
                                          <p:spTgt spid="1021"/>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020"/>
                                        </p:tgtEl>
                                        <p:attrNameLst>
                                          <p:attrName>style.visibility</p:attrName>
                                        </p:attrNameLst>
                                      </p:cBhvr>
                                      <p:to>
                                        <p:strVal val="visible"/>
                                      </p:to>
                                    </p:set>
                                    <p:anim calcmode="lin" valueType="num">
                                      <p:cBhvr additive="base">
                                        <p:cTn id="10" dur="500"/>
                                        <p:tgtEl>
                                          <p:spTgt spid="1020"/>
                                        </p:tgtEl>
                                        <p:attrNameLst>
                                          <p:attrName>ppt_y</p:attrName>
                                        </p:attrNameLst>
                                      </p:cBhvr>
                                      <p:tavLst>
                                        <p:tav tm="0">
                                          <p:val>
                                            <p:strVal val="#ppt_y+1"/>
                                          </p:val>
                                        </p:tav>
                                        <p:tav tm="100000">
                                          <p:val>
                                            <p:strVal val="#ppt_y"/>
                                          </p:val>
                                        </p:tav>
                                      </p:tavLst>
                                    </p:anim>
                                  </p:childTnLst>
                                </p:cTn>
                              </p:par>
                              <p:par>
                                <p:cTn id="11" presetID="2" presetClass="entr" presetSubtype="2"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500"/>
                                        <p:tgtEl>
                                          <p:spTgt spid="1027"/>
                                        </p:tgtEl>
                                        <p:attrNameLst>
                                          <p:attrName>ppt_x</p:attrName>
                                        </p:attrNameLst>
                                      </p:cBhvr>
                                      <p:tavLst>
                                        <p:tav tm="0">
                                          <p:val>
                                            <p:strVal val="#ppt_x+1"/>
                                          </p:val>
                                        </p:tav>
                                        <p:tav tm="100000">
                                          <p:val>
                                            <p:strVal val="#ppt_x"/>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2"/>
                                        </p:tgtEl>
                                        <p:attrNameLst>
                                          <p:attrName>style.visibility</p:attrName>
                                        </p:attrNameLst>
                                      </p:cBhvr>
                                      <p:to>
                                        <p:strVal val="visible"/>
                                      </p:to>
                                    </p:set>
                                    <p:anim calcmode="lin" valueType="num">
                                      <p:cBhvr additive="base">
                                        <p:cTn id="18" dur="500"/>
                                        <p:tgtEl>
                                          <p:spTgt spid="1022"/>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023"/>
                                        </p:tgtEl>
                                        <p:attrNameLst>
                                          <p:attrName>style.visibility</p:attrName>
                                        </p:attrNameLst>
                                      </p:cBhvr>
                                      <p:to>
                                        <p:strVal val="visible"/>
                                      </p:to>
                                    </p:set>
                                    <p:animEffect transition="in" filter="fade">
                                      <p:cBhvr>
                                        <p:cTn id="22" dur="500"/>
                                        <p:tgtEl>
                                          <p:spTgt spid="1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sp>
        <p:nvSpPr>
          <p:cNvPr id="1036" name="Google Shape;1036;p86"/>
          <p:cNvSpPr/>
          <p:nvPr/>
        </p:nvSpPr>
        <p:spPr>
          <a:xfrm>
            <a:off x="416496" y="5441950"/>
            <a:ext cx="5638800" cy="914400"/>
          </a:xfrm>
          <a:prstGeom prst="rect">
            <a:avLst/>
          </a:prstGeom>
          <a:solidFill>
            <a:schemeClr val="lt1"/>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37" name="Google Shape;1037;p86"/>
          <p:cNvSpPr/>
          <p:nvPr/>
        </p:nvSpPr>
        <p:spPr>
          <a:xfrm>
            <a:off x="416496" y="3733800"/>
            <a:ext cx="5943600" cy="2171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038" name="Google Shape;1038;p86"/>
          <p:cNvCxnSpPr/>
          <p:nvPr/>
        </p:nvCxnSpPr>
        <p:spPr>
          <a:xfrm>
            <a:off x="416496" y="3733800"/>
            <a:ext cx="0" cy="1708150"/>
          </a:xfrm>
          <a:prstGeom prst="straightConnector1">
            <a:avLst/>
          </a:prstGeom>
          <a:noFill/>
          <a:ln w="19050" cap="flat" cmpd="sng">
            <a:solidFill>
              <a:srgbClr val="000000"/>
            </a:solidFill>
            <a:prstDash val="solid"/>
            <a:round/>
            <a:headEnd type="none" w="med" len="med"/>
            <a:tailEnd type="none" w="med" len="med"/>
          </a:ln>
        </p:spPr>
      </p:cxnSp>
      <p:cxnSp>
        <p:nvCxnSpPr>
          <p:cNvPr id="1039" name="Google Shape;1039;p86"/>
          <p:cNvCxnSpPr/>
          <p:nvPr/>
        </p:nvCxnSpPr>
        <p:spPr>
          <a:xfrm rot="10800000">
            <a:off x="1178496" y="4451350"/>
            <a:ext cx="0" cy="990600"/>
          </a:xfrm>
          <a:prstGeom prst="straightConnector1">
            <a:avLst/>
          </a:prstGeom>
          <a:noFill/>
          <a:ln w="12700" cap="flat" cmpd="sng">
            <a:solidFill>
              <a:srgbClr val="000000"/>
            </a:solidFill>
            <a:prstDash val="solid"/>
            <a:round/>
            <a:headEnd type="stealth" w="med" len="med"/>
            <a:tailEnd type="stealth" w="med" len="med"/>
          </a:ln>
        </p:spPr>
      </p:cxnSp>
      <p:sp>
        <p:nvSpPr>
          <p:cNvPr id="1040" name="Google Shape;1040;p86"/>
          <p:cNvSpPr txBox="1"/>
          <p:nvPr/>
        </p:nvSpPr>
        <p:spPr>
          <a:xfrm>
            <a:off x="645096" y="3848100"/>
            <a:ext cx="354013" cy="27305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41" name="Google Shape;1041;p86"/>
          <p:cNvSpPr txBox="1"/>
          <p:nvPr/>
        </p:nvSpPr>
        <p:spPr>
          <a:xfrm>
            <a:off x="1559496" y="3848100"/>
            <a:ext cx="342900"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42" name="Google Shape;1042;p86"/>
          <p:cNvSpPr txBox="1"/>
          <p:nvPr/>
        </p:nvSpPr>
        <p:spPr>
          <a:xfrm>
            <a:off x="2473896" y="3962400"/>
            <a:ext cx="460375" cy="344488"/>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43" name="Google Shape;1043;p86"/>
          <p:cNvSpPr txBox="1"/>
          <p:nvPr/>
        </p:nvSpPr>
        <p:spPr>
          <a:xfrm>
            <a:off x="4863084" y="3924300"/>
            <a:ext cx="457200" cy="342900"/>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44" name="Google Shape;1044;p86"/>
          <p:cNvSpPr txBox="1"/>
          <p:nvPr/>
        </p:nvSpPr>
        <p:spPr>
          <a:xfrm>
            <a:off x="835596" y="5060950"/>
            <a:ext cx="53721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	Y	Y	Y	Y	Y</a:t>
            </a:r>
            <a:endParaRPr sz="1800">
              <a:solidFill>
                <a:schemeClr val="dk1"/>
              </a:solidFill>
              <a:latin typeface="Arial"/>
              <a:ea typeface="Arial"/>
              <a:cs typeface="Arial"/>
              <a:sym typeface="Arial"/>
            </a:endParaRPr>
          </a:p>
        </p:txBody>
      </p:sp>
      <p:sp>
        <p:nvSpPr>
          <p:cNvPr id="1045" name="Google Shape;1045;p86"/>
          <p:cNvSpPr txBox="1"/>
          <p:nvPr/>
        </p:nvSpPr>
        <p:spPr>
          <a:xfrm>
            <a:off x="1134046" y="4716463"/>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7m</a:t>
            </a:r>
            <a:endParaRPr/>
          </a:p>
        </p:txBody>
      </p:sp>
      <p:cxnSp>
        <p:nvCxnSpPr>
          <p:cNvPr id="1046" name="Google Shape;1046;p86"/>
          <p:cNvCxnSpPr/>
          <p:nvPr/>
        </p:nvCxnSpPr>
        <p:spPr>
          <a:xfrm>
            <a:off x="416496" y="4451350"/>
            <a:ext cx="5562600" cy="0"/>
          </a:xfrm>
          <a:prstGeom prst="straightConnector1">
            <a:avLst/>
          </a:prstGeom>
          <a:noFill/>
          <a:ln w="9525" cap="flat" cmpd="sng">
            <a:solidFill>
              <a:schemeClr val="dk1"/>
            </a:solidFill>
            <a:prstDash val="dash"/>
            <a:round/>
            <a:headEnd type="none" w="med" len="med"/>
            <a:tailEnd type="none" w="med" len="med"/>
          </a:ln>
        </p:spPr>
      </p:cxnSp>
      <p:sp>
        <p:nvSpPr>
          <p:cNvPr id="1047" name="Google Shape;1047;p86"/>
          <p:cNvSpPr txBox="1"/>
          <p:nvPr/>
        </p:nvSpPr>
        <p:spPr>
          <a:xfrm>
            <a:off x="3388296" y="548005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48" name="Google Shape;1048;p86"/>
          <p:cNvSpPr txBox="1"/>
          <p:nvPr/>
        </p:nvSpPr>
        <p:spPr>
          <a:xfrm>
            <a:off x="35496" y="434340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49" name="Google Shape;1049;p86"/>
          <p:cNvSpPr txBox="1"/>
          <p:nvPr/>
        </p:nvSpPr>
        <p:spPr>
          <a:xfrm>
            <a:off x="3769296" y="4487863"/>
            <a:ext cx="304800" cy="268287"/>
          </a:xfrm>
          <a:prstGeom prst="rect">
            <a:avLst/>
          </a:prstGeom>
          <a:noFill/>
          <a:ln>
            <a:noFill/>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050" name="Google Shape;1050;p86"/>
          <p:cNvSpPr txBox="1"/>
          <p:nvPr/>
        </p:nvSpPr>
        <p:spPr>
          <a:xfrm>
            <a:off x="3083496" y="4451350"/>
            <a:ext cx="762000" cy="1524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AU" sz="800">
                <a:solidFill>
                  <a:schemeClr val="dk1"/>
                </a:solidFill>
                <a:latin typeface="Arial"/>
                <a:ea typeface="Arial"/>
                <a:cs typeface="Arial"/>
                <a:sym typeface="Arial"/>
              </a:rPr>
              <a:t>(la marque)</a:t>
            </a:r>
            <a:endParaRPr sz="1800">
              <a:solidFill>
                <a:schemeClr val="dk1"/>
              </a:solidFill>
              <a:latin typeface="Arial"/>
              <a:ea typeface="Arial"/>
              <a:cs typeface="Arial"/>
              <a:sym typeface="Arial"/>
            </a:endParaRPr>
          </a:p>
        </p:txBody>
      </p:sp>
      <p:sp>
        <p:nvSpPr>
          <p:cNvPr id="1051" name="Google Shape;1051;p86"/>
          <p:cNvSpPr txBox="1"/>
          <p:nvPr/>
        </p:nvSpPr>
        <p:spPr>
          <a:xfrm>
            <a:off x="3540696" y="4259263"/>
            <a:ext cx="381000" cy="268287"/>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cxnSp>
        <p:nvCxnSpPr>
          <p:cNvPr id="1052" name="Google Shape;1052;p86"/>
          <p:cNvCxnSpPr/>
          <p:nvPr/>
        </p:nvCxnSpPr>
        <p:spPr>
          <a:xfrm>
            <a:off x="6055296" y="3765550"/>
            <a:ext cx="0" cy="1708150"/>
          </a:xfrm>
          <a:prstGeom prst="straightConnector1">
            <a:avLst/>
          </a:prstGeom>
          <a:noFill/>
          <a:ln w="19050" cap="flat" cmpd="sng">
            <a:solidFill>
              <a:srgbClr val="000000"/>
            </a:solidFill>
            <a:prstDash val="solid"/>
            <a:round/>
            <a:headEnd type="none" w="med" len="med"/>
            <a:tailEnd type="none" w="med" len="med"/>
          </a:ln>
        </p:spPr>
      </p:cxnSp>
      <p:sp>
        <p:nvSpPr>
          <p:cNvPr id="1053" name="Google Shape;1053;p86"/>
          <p:cNvSpPr/>
          <p:nvPr/>
        </p:nvSpPr>
        <p:spPr>
          <a:xfrm>
            <a:off x="251526" y="1844825"/>
            <a:ext cx="8162400" cy="914400"/>
          </a:xfrm>
          <a:prstGeom prst="rect">
            <a:avLst/>
          </a:prstGeom>
          <a:noFill/>
          <a:ln>
            <a:noFill/>
          </a:ln>
        </p:spPr>
        <p:txBody>
          <a:bodyPr spcFirstLastPara="1" wrap="square" lIns="91425" tIns="45700" rIns="91425" bIns="45700" anchor="t" anchorCtr="0">
            <a:noAutofit/>
          </a:bodyPr>
          <a:lstStyle/>
          <a:p>
            <a:pPr marL="742950" marR="0" lvl="1" indent="-285750" algn="l" rtl="0">
              <a:spcBef>
                <a:spcPts val="0"/>
              </a:spcBef>
              <a:spcAft>
                <a:spcPts val="0"/>
              </a:spcAft>
              <a:buClr>
                <a:schemeClr val="dk1"/>
              </a:buClr>
              <a:buSzPts val="2400"/>
              <a:buFont typeface="Arial"/>
              <a:buChar char="–"/>
            </a:pPr>
            <a:r>
              <a:rPr lang="en-AU" sz="2400">
                <a:solidFill>
                  <a:schemeClr val="dk1"/>
                </a:solidFill>
              </a:rPr>
              <a:t>Arbitre central</a:t>
            </a:r>
            <a:r>
              <a:rPr lang="en-AU" sz="2400" b="0" i="0" u="none" strike="noStrike" cap="none">
                <a:solidFill>
                  <a:schemeClr val="dk1"/>
                </a:solidFill>
                <a:latin typeface="Arial"/>
                <a:ea typeface="Arial"/>
                <a:cs typeface="Arial"/>
                <a:sym typeface="Arial"/>
              </a:rPr>
              <a:t> : 1m d</a:t>
            </a:r>
            <a:r>
              <a:rPr lang="en-AU" sz="2400">
                <a:solidFill>
                  <a:schemeClr val="dk1"/>
                </a:solidFill>
              </a:rPr>
              <a:t>errière la ligne d’essai dans l’axe du ballon </a:t>
            </a:r>
            <a:endParaRPr sz="2400" b="1" i="0" u="none" strike="noStrike" cap="none">
              <a:solidFill>
                <a:srgbClr val="7030A0"/>
              </a:solidFill>
              <a:latin typeface="Arial"/>
              <a:ea typeface="Arial"/>
              <a:cs typeface="Arial"/>
              <a:sym typeface="Arial"/>
            </a:endParaRPr>
          </a:p>
        </p:txBody>
      </p:sp>
      <p:sp>
        <p:nvSpPr>
          <p:cNvPr id="1054" name="Google Shape;1054;p86"/>
          <p:cNvSpPr/>
          <p:nvPr/>
        </p:nvSpPr>
        <p:spPr>
          <a:xfrm>
            <a:off x="251519" y="2996952"/>
            <a:ext cx="6912767" cy="609600"/>
          </a:xfrm>
          <a:prstGeom prst="rect">
            <a:avLst/>
          </a:prstGeom>
          <a:noFill/>
          <a:ln>
            <a:noFill/>
          </a:ln>
        </p:spPr>
        <p:txBody>
          <a:bodyPr spcFirstLastPara="1" wrap="square" lIns="91425" tIns="45700" rIns="91425" bIns="45700" anchor="t" anchorCtr="0">
            <a:noAutofit/>
          </a:bodyPr>
          <a:lstStyle/>
          <a:p>
            <a:pPr marL="742950" marR="0" lvl="1" indent="-285750" algn="l" rtl="0">
              <a:spcBef>
                <a:spcPts val="0"/>
              </a:spcBef>
              <a:spcAft>
                <a:spcPts val="0"/>
              </a:spcAft>
              <a:buClr>
                <a:schemeClr val="dk1"/>
              </a:buClr>
              <a:buSzPts val="2400"/>
              <a:buFont typeface="Arial"/>
              <a:buChar char="–"/>
            </a:pPr>
            <a:r>
              <a:rPr lang="en-AU" sz="2400">
                <a:solidFill>
                  <a:schemeClr val="dk1"/>
                </a:solidFill>
              </a:rPr>
              <a:t>Arbitres de touch</a:t>
            </a:r>
            <a:r>
              <a:rPr lang="en-AU" sz="2400" b="0" i="0" u="none" strike="noStrike" cap="none">
                <a:solidFill>
                  <a:schemeClr val="dk1"/>
                </a:solidFill>
                <a:latin typeface="Arial"/>
                <a:ea typeface="Arial"/>
                <a:cs typeface="Arial"/>
                <a:sym typeface="Arial"/>
              </a:rPr>
              <a:t> : </a:t>
            </a:r>
            <a:r>
              <a:rPr lang="en-AU" sz="2400">
                <a:solidFill>
                  <a:schemeClr val="dk1"/>
                </a:solidFill>
              </a:rPr>
              <a:t>alignés avec le ballon</a:t>
            </a:r>
            <a:endParaRPr/>
          </a:p>
        </p:txBody>
      </p:sp>
      <p:sp>
        <p:nvSpPr>
          <p:cNvPr id="1055" name="Google Shape;1055;p86"/>
          <p:cNvSpPr txBox="1"/>
          <p:nvPr/>
        </p:nvSpPr>
        <p:spPr>
          <a:xfrm>
            <a:off x="2473901" y="5899150"/>
            <a:ext cx="1791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Zone d</a:t>
            </a:r>
            <a:r>
              <a:rPr lang="en-AU" sz="1800">
                <a:solidFill>
                  <a:schemeClr val="dk1"/>
                </a:solidFill>
              </a:rPr>
              <a:t>’essai</a:t>
            </a:r>
            <a:endParaRPr/>
          </a:p>
        </p:txBody>
      </p:sp>
      <p:sp>
        <p:nvSpPr>
          <p:cNvPr id="1056" name="Google Shape;1056;p86"/>
          <p:cNvSpPr txBox="1"/>
          <p:nvPr/>
        </p:nvSpPr>
        <p:spPr>
          <a:xfrm>
            <a:off x="6093396" y="434340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57" name="Google Shape;1057;p8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Position: près de la ligne d’essai</a:t>
            </a:r>
            <a:endParaRPr/>
          </a:p>
        </p:txBody>
      </p:sp>
      <p:sp>
        <p:nvSpPr>
          <p:cNvPr id="1058" name="Google Shape;1058;p86"/>
          <p:cNvSpPr txBox="1">
            <a:spLocks noGrp="1"/>
          </p:cNvSpPr>
          <p:nvPr>
            <p:ph type="body" idx="1"/>
          </p:nvPr>
        </p:nvSpPr>
        <p:spPr>
          <a:xfrm>
            <a:off x="179512" y="1268760"/>
            <a:ext cx="8435280" cy="68580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AU"/>
              <a:t>Quelle position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47"/>
                                        </p:tgtEl>
                                        <p:attrNameLst>
                                          <p:attrName>style.visibility</p:attrName>
                                        </p:attrNameLst>
                                      </p:cBhvr>
                                      <p:to>
                                        <p:strVal val="visible"/>
                                      </p:to>
                                    </p:set>
                                    <p:anim calcmode="lin" valueType="num">
                                      <p:cBhvr additive="base">
                                        <p:cTn id="7" dur="500"/>
                                        <p:tgtEl>
                                          <p:spTgt spid="1047"/>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1053"/>
                                        </p:tgtEl>
                                        <p:attrNameLst>
                                          <p:attrName>style.visibility</p:attrName>
                                        </p:attrNameLst>
                                      </p:cBhvr>
                                      <p:to>
                                        <p:strVal val="visible"/>
                                      </p:to>
                                    </p:set>
                                    <p:animEffect transition="in" filter="fade">
                                      <p:cBhvr>
                                        <p:cTn id="10" dur="500"/>
                                        <p:tgtEl>
                                          <p:spTgt spid="105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48"/>
                                        </p:tgtEl>
                                        <p:attrNameLst>
                                          <p:attrName>style.visibility</p:attrName>
                                        </p:attrNameLst>
                                      </p:cBhvr>
                                      <p:to>
                                        <p:strVal val="visible"/>
                                      </p:to>
                                    </p:set>
                                    <p:anim calcmode="lin" valueType="num">
                                      <p:cBhvr additive="base">
                                        <p:cTn id="15" dur="500"/>
                                        <p:tgtEl>
                                          <p:spTgt spid="1048"/>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1054"/>
                                        </p:tgtEl>
                                        <p:attrNameLst>
                                          <p:attrName>style.visibility</p:attrName>
                                        </p:attrNameLst>
                                      </p:cBhvr>
                                      <p:to>
                                        <p:strVal val="visible"/>
                                      </p:to>
                                    </p:set>
                                    <p:animEffect transition="in" filter="fade">
                                      <p:cBhvr>
                                        <p:cTn id="18" dur="500"/>
                                        <p:tgtEl>
                                          <p:spTgt spid="1054"/>
                                        </p:tgtEl>
                                      </p:cBhvr>
                                    </p:animEffect>
                                  </p:childTnLst>
                                </p:cTn>
                              </p:par>
                              <p:par>
                                <p:cTn id="19" presetID="2" presetClass="entr" presetSubtype="4" fill="hold" nodeType="withEffect">
                                  <p:stCondLst>
                                    <p:cond delay="0"/>
                                  </p:stCondLst>
                                  <p:childTnLst>
                                    <p:set>
                                      <p:cBhvr>
                                        <p:cTn id="20" dur="1" fill="hold">
                                          <p:stCondLst>
                                            <p:cond delay="0"/>
                                          </p:stCondLst>
                                        </p:cTn>
                                        <p:tgtEl>
                                          <p:spTgt spid="1056"/>
                                        </p:tgtEl>
                                        <p:attrNameLst>
                                          <p:attrName>style.visibility</p:attrName>
                                        </p:attrNameLst>
                                      </p:cBhvr>
                                      <p:to>
                                        <p:strVal val="visible"/>
                                      </p:to>
                                    </p:set>
                                    <p:anim calcmode="lin" valueType="num">
                                      <p:cBhvr additive="base">
                                        <p:cTn id="21" dur="500"/>
                                        <p:tgtEl>
                                          <p:spTgt spid="10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64" name="Google Shape;1064;p87"/>
          <p:cNvSpPr txBox="1">
            <a:spLocks noGrp="1"/>
          </p:cNvSpPr>
          <p:nvPr>
            <p:ph type="body" idx="1"/>
          </p:nvPr>
        </p:nvSpPr>
        <p:spPr>
          <a:xfrm>
            <a:off x="-44700" y="835650"/>
            <a:ext cx="6733500" cy="5931000"/>
          </a:xfrm>
          <a:prstGeom prst="rect">
            <a:avLst/>
          </a:prstGeom>
          <a:noFill/>
          <a:ln>
            <a:noFill/>
          </a:ln>
        </p:spPr>
        <p:txBody>
          <a:bodyPr spcFirstLastPara="1" wrap="square" lIns="91425" tIns="45700" rIns="91425" bIns="45700" anchor="t" anchorCtr="0">
            <a:normAutofit/>
          </a:bodyPr>
          <a:lstStyle/>
          <a:p>
            <a:pPr marL="342900" lvl="0" indent="-342900" algn="l" rtl="0">
              <a:lnSpc>
                <a:spcPct val="80000"/>
              </a:lnSpc>
              <a:spcBef>
                <a:spcPts val="0"/>
              </a:spcBef>
              <a:spcAft>
                <a:spcPts val="0"/>
              </a:spcAft>
              <a:buClr>
                <a:schemeClr val="dk1"/>
              </a:buClr>
              <a:buSzPts val="2400"/>
              <a:buChar char="•"/>
            </a:pPr>
            <a:r>
              <a:rPr lang="en-AU" sz="2400"/>
              <a:t>Toujours en mouvement, toujours prêts (pointe des pieds)</a:t>
            </a:r>
            <a:endParaRPr/>
          </a:p>
          <a:p>
            <a:pPr marL="342900" lvl="0" indent="-342900" algn="l" rtl="0">
              <a:lnSpc>
                <a:spcPct val="80000"/>
              </a:lnSpc>
              <a:spcBef>
                <a:spcPts val="480"/>
              </a:spcBef>
              <a:spcAft>
                <a:spcPts val="0"/>
              </a:spcAft>
              <a:buClr>
                <a:schemeClr val="dk1"/>
              </a:buClr>
              <a:buSzPts val="2400"/>
              <a:buChar char="•"/>
            </a:pPr>
            <a:r>
              <a:rPr lang="en-AU" sz="2400"/>
              <a:t>Comment atteindre la prochaine ligne de hors-jeu</a:t>
            </a:r>
            <a:endParaRPr/>
          </a:p>
          <a:p>
            <a:pPr marL="742950" lvl="1" indent="-285750" algn="l" rtl="0">
              <a:lnSpc>
                <a:spcPct val="80000"/>
              </a:lnSpc>
              <a:spcBef>
                <a:spcPts val="400"/>
              </a:spcBef>
              <a:spcAft>
                <a:spcPts val="0"/>
              </a:spcAft>
              <a:buClr>
                <a:schemeClr val="dk1"/>
              </a:buClr>
              <a:buSzPts val="2000"/>
              <a:buFont typeface="Arial"/>
              <a:buChar char="•"/>
            </a:pPr>
            <a:r>
              <a:rPr lang="en-AU" sz="2000"/>
              <a:t>Sprinter d’abord ! Puis réduire sa vitesse si possible</a:t>
            </a:r>
            <a:endParaRPr/>
          </a:p>
          <a:p>
            <a:pPr marL="742950" lvl="1" indent="-285750" algn="l" rtl="0">
              <a:lnSpc>
                <a:spcPct val="80000"/>
              </a:lnSpc>
              <a:spcBef>
                <a:spcPts val="400"/>
              </a:spcBef>
              <a:spcAft>
                <a:spcPts val="0"/>
              </a:spcAft>
              <a:buClr>
                <a:schemeClr val="dk1"/>
              </a:buClr>
              <a:buSzPts val="2000"/>
              <a:buFont typeface="Arial"/>
              <a:buChar char="•"/>
            </a:pPr>
            <a:r>
              <a:rPr lang="en-AU" sz="2000"/>
              <a:t>Courir en arrière tout droit</a:t>
            </a:r>
            <a:endParaRPr/>
          </a:p>
          <a:p>
            <a:pPr marL="742950" lvl="1" indent="-285750" algn="l" rtl="0">
              <a:lnSpc>
                <a:spcPct val="80000"/>
              </a:lnSpc>
              <a:spcBef>
                <a:spcPts val="400"/>
              </a:spcBef>
              <a:spcAft>
                <a:spcPts val="0"/>
              </a:spcAft>
              <a:buClr>
                <a:schemeClr val="dk1"/>
              </a:buClr>
              <a:buSzPts val="2000"/>
              <a:buFont typeface="Arial"/>
              <a:buChar char="•"/>
            </a:pPr>
            <a:r>
              <a:rPr lang="en-AU" sz="2000"/>
              <a:t>Courir en avant avec un angle (comme un serpent):</a:t>
            </a:r>
            <a:endParaRPr/>
          </a:p>
          <a:p>
            <a:pPr marL="1143000" lvl="2" indent="-228600" algn="l" rtl="0">
              <a:lnSpc>
                <a:spcPct val="80000"/>
              </a:lnSpc>
              <a:spcBef>
                <a:spcPts val="360"/>
              </a:spcBef>
              <a:spcAft>
                <a:spcPts val="0"/>
              </a:spcAft>
              <a:buClr>
                <a:schemeClr val="dk1"/>
              </a:buClr>
              <a:buSzPts val="1800"/>
              <a:buChar char="•"/>
            </a:pPr>
            <a:r>
              <a:rPr lang="en-AU" sz="1800"/>
              <a:t>Les jambes avancent</a:t>
            </a:r>
            <a:endParaRPr/>
          </a:p>
          <a:p>
            <a:pPr marL="1143000" lvl="2" indent="-228600" algn="l" rtl="0">
              <a:lnSpc>
                <a:spcPct val="80000"/>
              </a:lnSpc>
              <a:spcBef>
                <a:spcPts val="360"/>
              </a:spcBef>
              <a:spcAft>
                <a:spcPts val="0"/>
              </a:spcAft>
              <a:buClr>
                <a:schemeClr val="dk1"/>
              </a:buClr>
              <a:buSzPts val="1800"/>
              <a:buChar char="•"/>
            </a:pPr>
            <a:r>
              <a:rPr lang="en-AU" sz="1800"/>
              <a:t>Les yeux et les épaules tournés vers le ballon</a:t>
            </a:r>
            <a:endParaRPr/>
          </a:p>
          <a:p>
            <a:pPr marL="1143000" lvl="2" indent="-228600" algn="l" rtl="0">
              <a:lnSpc>
                <a:spcPct val="80000"/>
              </a:lnSpc>
              <a:spcBef>
                <a:spcPts val="360"/>
              </a:spcBef>
              <a:spcAft>
                <a:spcPts val="0"/>
              </a:spcAft>
              <a:buClr>
                <a:schemeClr val="dk1"/>
              </a:buClr>
              <a:buSzPts val="1800"/>
              <a:buChar char="•"/>
            </a:pPr>
            <a:r>
              <a:rPr lang="en-AU" sz="1800"/>
              <a:t>Faites pivoter vos hanches pour changer votre direction tout en gardant les yeux en direction du ballon</a:t>
            </a:r>
            <a:endParaRPr/>
          </a:p>
          <a:p>
            <a:pPr marL="342900" lvl="0" indent="-342900" algn="l" rtl="0">
              <a:lnSpc>
                <a:spcPct val="80000"/>
              </a:lnSpc>
              <a:spcBef>
                <a:spcPts val="480"/>
              </a:spcBef>
              <a:spcAft>
                <a:spcPts val="0"/>
              </a:spcAft>
              <a:buClr>
                <a:schemeClr val="dk1"/>
              </a:buClr>
              <a:buSzPts val="2400"/>
              <a:buChar char="•"/>
            </a:pPr>
            <a:r>
              <a:rPr lang="en-AU" sz="2400"/>
              <a:t>Marquez vos 7 m</a:t>
            </a:r>
            <a:endParaRPr/>
          </a:p>
          <a:p>
            <a:pPr marL="742950" lvl="1" indent="-285750" algn="l" rtl="0">
              <a:lnSpc>
                <a:spcPct val="80000"/>
              </a:lnSpc>
              <a:spcBef>
                <a:spcPts val="400"/>
              </a:spcBef>
              <a:spcAft>
                <a:spcPts val="0"/>
              </a:spcAft>
              <a:buClr>
                <a:schemeClr val="dk1"/>
              </a:buClr>
              <a:buSzPts val="2000"/>
              <a:buFont typeface="Arial"/>
              <a:buChar char="•"/>
            </a:pPr>
            <a:r>
              <a:rPr lang="en-AU" sz="2000"/>
              <a:t>Arrêtez de courir</a:t>
            </a:r>
            <a:endParaRPr/>
          </a:p>
          <a:p>
            <a:pPr marL="742950" lvl="1" indent="-285750" algn="l" rtl="0">
              <a:lnSpc>
                <a:spcPct val="80000"/>
              </a:lnSpc>
              <a:spcBef>
                <a:spcPts val="400"/>
              </a:spcBef>
              <a:spcAft>
                <a:spcPts val="0"/>
              </a:spcAft>
              <a:buClr>
                <a:schemeClr val="dk1"/>
              </a:buClr>
              <a:buSzPts val="2000"/>
              <a:buFont typeface="Arial"/>
              <a:buChar char="•"/>
            </a:pPr>
            <a:r>
              <a:rPr lang="en-AU" sz="2000"/>
              <a:t>Square (le corps face à la ligne d’essai opposée)</a:t>
            </a:r>
            <a:endParaRPr/>
          </a:p>
          <a:p>
            <a:pPr marL="342900" lvl="0" indent="-342900" algn="l" rtl="0">
              <a:lnSpc>
                <a:spcPct val="80000"/>
              </a:lnSpc>
              <a:spcBef>
                <a:spcPts val="480"/>
              </a:spcBef>
              <a:spcAft>
                <a:spcPts val="0"/>
              </a:spcAft>
              <a:buClr>
                <a:schemeClr val="dk1"/>
              </a:buClr>
              <a:buSzPts val="2400"/>
              <a:buChar char="•"/>
            </a:pPr>
            <a:r>
              <a:rPr lang="en-AU" sz="2400"/>
              <a:t>Course en sprint</a:t>
            </a:r>
            <a:endParaRPr/>
          </a:p>
          <a:p>
            <a:pPr marL="742950" lvl="1" indent="-285750" algn="l" rtl="0">
              <a:lnSpc>
                <a:spcPct val="80000"/>
              </a:lnSpc>
              <a:spcBef>
                <a:spcPts val="400"/>
              </a:spcBef>
              <a:spcAft>
                <a:spcPts val="0"/>
              </a:spcAft>
              <a:buClr>
                <a:schemeClr val="dk1"/>
              </a:buClr>
              <a:buSzPts val="2000"/>
              <a:buFont typeface="Arial"/>
              <a:buChar char="•"/>
            </a:pPr>
            <a:r>
              <a:rPr lang="en-AU" sz="2000"/>
              <a:t>Sur un changement de possession : Ballon tombé, 6e touché, demi touché/marque, interception</a:t>
            </a:r>
            <a:endParaRPr/>
          </a:p>
          <a:p>
            <a:pPr marL="742950" lvl="1" indent="-285750" algn="l" rtl="0">
              <a:lnSpc>
                <a:spcPct val="80000"/>
              </a:lnSpc>
              <a:spcBef>
                <a:spcPts val="400"/>
              </a:spcBef>
              <a:spcAft>
                <a:spcPts val="0"/>
              </a:spcAft>
              <a:buClr>
                <a:schemeClr val="dk1"/>
              </a:buClr>
              <a:buSzPts val="2000"/>
              <a:buFont typeface="Arial"/>
              <a:buChar char="•"/>
            </a:pPr>
            <a:r>
              <a:rPr lang="en-AU" sz="2000"/>
              <a:t>Sur une percée de défense</a:t>
            </a:r>
            <a:endParaRPr sz="1600"/>
          </a:p>
        </p:txBody>
      </p:sp>
      <p:cxnSp>
        <p:nvCxnSpPr>
          <p:cNvPr id="1065" name="Google Shape;1065;p87"/>
          <p:cNvCxnSpPr/>
          <p:nvPr/>
        </p:nvCxnSpPr>
        <p:spPr>
          <a:xfrm>
            <a:off x="7086600" y="2057400"/>
            <a:ext cx="1828800" cy="0"/>
          </a:xfrm>
          <a:prstGeom prst="straightConnector1">
            <a:avLst/>
          </a:prstGeom>
          <a:noFill/>
          <a:ln w="9525" cap="flat" cmpd="sng">
            <a:solidFill>
              <a:schemeClr val="dk1"/>
            </a:solidFill>
            <a:prstDash val="dash"/>
            <a:round/>
            <a:headEnd type="none" w="med" len="med"/>
            <a:tailEnd type="none" w="med" len="med"/>
          </a:ln>
        </p:spPr>
      </p:cxnSp>
      <p:cxnSp>
        <p:nvCxnSpPr>
          <p:cNvPr id="1066" name="Google Shape;1066;p87"/>
          <p:cNvCxnSpPr/>
          <p:nvPr/>
        </p:nvCxnSpPr>
        <p:spPr>
          <a:xfrm>
            <a:off x="7086600" y="2819400"/>
            <a:ext cx="1828800" cy="0"/>
          </a:xfrm>
          <a:prstGeom prst="straightConnector1">
            <a:avLst/>
          </a:prstGeom>
          <a:noFill/>
          <a:ln w="9525" cap="flat" cmpd="sng">
            <a:solidFill>
              <a:schemeClr val="dk1"/>
            </a:solidFill>
            <a:prstDash val="dash"/>
            <a:round/>
            <a:headEnd type="none" w="med" len="med"/>
            <a:tailEnd type="none" w="med" len="med"/>
          </a:ln>
        </p:spPr>
      </p:cxnSp>
      <p:cxnSp>
        <p:nvCxnSpPr>
          <p:cNvPr id="1067" name="Google Shape;1067;p87"/>
          <p:cNvCxnSpPr/>
          <p:nvPr/>
        </p:nvCxnSpPr>
        <p:spPr>
          <a:xfrm>
            <a:off x="7086600" y="3581400"/>
            <a:ext cx="1828800" cy="0"/>
          </a:xfrm>
          <a:prstGeom prst="straightConnector1">
            <a:avLst/>
          </a:prstGeom>
          <a:noFill/>
          <a:ln w="9525" cap="flat" cmpd="sng">
            <a:solidFill>
              <a:schemeClr val="dk1"/>
            </a:solidFill>
            <a:prstDash val="dash"/>
            <a:round/>
            <a:headEnd type="none" w="med" len="med"/>
            <a:tailEnd type="none" w="med" len="med"/>
          </a:ln>
        </p:spPr>
      </p:cxnSp>
      <p:cxnSp>
        <p:nvCxnSpPr>
          <p:cNvPr id="1068" name="Google Shape;1068;p87"/>
          <p:cNvCxnSpPr/>
          <p:nvPr/>
        </p:nvCxnSpPr>
        <p:spPr>
          <a:xfrm>
            <a:off x="7086600" y="4343400"/>
            <a:ext cx="1828800" cy="0"/>
          </a:xfrm>
          <a:prstGeom prst="straightConnector1">
            <a:avLst/>
          </a:prstGeom>
          <a:noFill/>
          <a:ln w="9525" cap="flat" cmpd="sng">
            <a:solidFill>
              <a:schemeClr val="dk1"/>
            </a:solidFill>
            <a:prstDash val="dash"/>
            <a:round/>
            <a:headEnd type="none" w="med" len="med"/>
            <a:tailEnd type="none" w="med" len="med"/>
          </a:ln>
        </p:spPr>
      </p:cxnSp>
      <p:grpSp>
        <p:nvGrpSpPr>
          <p:cNvPr id="1069" name="Google Shape;1069;p87"/>
          <p:cNvGrpSpPr/>
          <p:nvPr/>
        </p:nvGrpSpPr>
        <p:grpSpPr>
          <a:xfrm>
            <a:off x="6584950" y="2133600"/>
            <a:ext cx="501650" cy="685800"/>
            <a:chOff x="4148" y="1344"/>
            <a:chExt cx="316" cy="432"/>
          </a:xfrm>
        </p:grpSpPr>
        <p:cxnSp>
          <p:nvCxnSpPr>
            <p:cNvPr id="1070" name="Google Shape;1070;p87"/>
            <p:cNvCxnSpPr/>
            <p:nvPr/>
          </p:nvCxnSpPr>
          <p:spPr>
            <a:xfrm>
              <a:off x="4416" y="1344"/>
              <a:ext cx="0" cy="432"/>
            </a:xfrm>
            <a:prstGeom prst="straightConnector1">
              <a:avLst/>
            </a:prstGeom>
            <a:noFill/>
            <a:ln w="9525" cap="flat" cmpd="sng">
              <a:solidFill>
                <a:schemeClr val="dk1"/>
              </a:solidFill>
              <a:prstDash val="solid"/>
              <a:round/>
              <a:headEnd type="stealth" w="lg" len="lg"/>
              <a:tailEnd type="stealth" w="lg" len="lg"/>
            </a:ln>
          </p:spPr>
        </p:cxnSp>
        <p:sp>
          <p:nvSpPr>
            <p:cNvPr id="1071" name="Google Shape;1071;p87"/>
            <p:cNvSpPr txBox="1"/>
            <p:nvPr/>
          </p:nvSpPr>
          <p:spPr>
            <a:xfrm>
              <a:off x="4148" y="1415"/>
              <a:ext cx="316" cy="2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7m</a:t>
              </a:r>
              <a:endParaRPr/>
            </a:p>
          </p:txBody>
        </p:sp>
      </p:grpSp>
      <p:sp>
        <p:nvSpPr>
          <p:cNvPr id="1072" name="Google Shape;1072;p87"/>
          <p:cNvSpPr txBox="1"/>
          <p:nvPr/>
        </p:nvSpPr>
        <p:spPr>
          <a:xfrm>
            <a:off x="7315200" y="190500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sp>
        <p:nvSpPr>
          <p:cNvPr id="1073" name="Google Shape;1073;p87"/>
          <p:cNvSpPr txBox="1"/>
          <p:nvPr/>
        </p:nvSpPr>
        <p:spPr>
          <a:xfrm>
            <a:off x="8534400" y="1866900"/>
            <a:ext cx="3429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a:t>
            </a:r>
            <a:endParaRPr sz="1800">
              <a:solidFill>
                <a:srgbClr val="FF0000"/>
              </a:solidFill>
              <a:latin typeface="Arial"/>
              <a:ea typeface="Arial"/>
              <a:cs typeface="Arial"/>
              <a:sym typeface="Arial"/>
            </a:endParaRPr>
          </a:p>
        </p:txBody>
      </p:sp>
      <p:grpSp>
        <p:nvGrpSpPr>
          <p:cNvPr id="1074" name="Google Shape;1074;p87"/>
          <p:cNvGrpSpPr/>
          <p:nvPr/>
        </p:nvGrpSpPr>
        <p:grpSpPr>
          <a:xfrm>
            <a:off x="8001000" y="2057400"/>
            <a:ext cx="762000" cy="762000"/>
            <a:chOff x="4992" y="1296"/>
            <a:chExt cx="480" cy="480"/>
          </a:xfrm>
        </p:grpSpPr>
        <p:cxnSp>
          <p:nvCxnSpPr>
            <p:cNvPr id="1075" name="Google Shape;1075;p87"/>
            <p:cNvCxnSpPr/>
            <p:nvPr/>
          </p:nvCxnSpPr>
          <p:spPr>
            <a:xfrm flipH="1">
              <a:off x="5184" y="1296"/>
              <a:ext cx="288" cy="288"/>
            </a:xfrm>
            <a:prstGeom prst="straightConnector1">
              <a:avLst/>
            </a:prstGeom>
            <a:noFill/>
            <a:ln w="9525" cap="flat" cmpd="sng">
              <a:solidFill>
                <a:schemeClr val="dk1"/>
              </a:solidFill>
              <a:prstDash val="solid"/>
              <a:round/>
              <a:headEnd type="none" w="med" len="med"/>
              <a:tailEnd type="triangle" w="med" len="med"/>
            </a:ln>
          </p:spPr>
        </p:cxnSp>
        <p:cxnSp>
          <p:nvCxnSpPr>
            <p:cNvPr id="1076" name="Google Shape;1076;p87"/>
            <p:cNvCxnSpPr/>
            <p:nvPr/>
          </p:nvCxnSpPr>
          <p:spPr>
            <a:xfrm flipH="1">
              <a:off x="4992" y="1584"/>
              <a:ext cx="192" cy="192"/>
            </a:xfrm>
            <a:prstGeom prst="straightConnector1">
              <a:avLst/>
            </a:prstGeom>
            <a:noFill/>
            <a:ln w="9525" cap="flat" cmpd="sng">
              <a:solidFill>
                <a:schemeClr val="dk1"/>
              </a:solidFill>
              <a:prstDash val="solid"/>
              <a:round/>
              <a:headEnd type="none" w="med" len="med"/>
              <a:tailEnd type="none" w="med" len="med"/>
            </a:ln>
          </p:spPr>
        </p:cxnSp>
      </p:grpSp>
      <p:grpSp>
        <p:nvGrpSpPr>
          <p:cNvPr id="1077" name="Google Shape;1077;p87"/>
          <p:cNvGrpSpPr/>
          <p:nvPr/>
        </p:nvGrpSpPr>
        <p:grpSpPr>
          <a:xfrm>
            <a:off x="8001000" y="3581400"/>
            <a:ext cx="762000" cy="762000"/>
            <a:chOff x="4992" y="1296"/>
            <a:chExt cx="480" cy="480"/>
          </a:xfrm>
        </p:grpSpPr>
        <p:cxnSp>
          <p:nvCxnSpPr>
            <p:cNvPr id="1078" name="Google Shape;1078;p87"/>
            <p:cNvCxnSpPr/>
            <p:nvPr/>
          </p:nvCxnSpPr>
          <p:spPr>
            <a:xfrm flipH="1">
              <a:off x="5184" y="1296"/>
              <a:ext cx="288" cy="288"/>
            </a:xfrm>
            <a:prstGeom prst="straightConnector1">
              <a:avLst/>
            </a:prstGeom>
            <a:noFill/>
            <a:ln w="9525" cap="flat" cmpd="sng">
              <a:solidFill>
                <a:schemeClr val="dk1"/>
              </a:solidFill>
              <a:prstDash val="solid"/>
              <a:round/>
              <a:headEnd type="none" w="med" len="med"/>
              <a:tailEnd type="triangle" w="med" len="med"/>
            </a:ln>
          </p:spPr>
        </p:cxnSp>
        <p:cxnSp>
          <p:nvCxnSpPr>
            <p:cNvPr id="1079" name="Google Shape;1079;p87"/>
            <p:cNvCxnSpPr/>
            <p:nvPr/>
          </p:nvCxnSpPr>
          <p:spPr>
            <a:xfrm flipH="1">
              <a:off x="4992" y="1584"/>
              <a:ext cx="192" cy="192"/>
            </a:xfrm>
            <a:prstGeom prst="straightConnector1">
              <a:avLst/>
            </a:prstGeom>
            <a:noFill/>
            <a:ln w="9525" cap="flat" cmpd="sng">
              <a:solidFill>
                <a:schemeClr val="dk1"/>
              </a:solidFill>
              <a:prstDash val="solid"/>
              <a:round/>
              <a:headEnd type="none" w="med" len="med"/>
              <a:tailEnd type="none" w="med" len="med"/>
            </a:ln>
          </p:spPr>
        </p:cxnSp>
      </p:grpSp>
      <p:grpSp>
        <p:nvGrpSpPr>
          <p:cNvPr id="1080" name="Google Shape;1080;p87"/>
          <p:cNvGrpSpPr/>
          <p:nvPr/>
        </p:nvGrpSpPr>
        <p:grpSpPr>
          <a:xfrm flipH="1">
            <a:off x="8001000" y="2819400"/>
            <a:ext cx="762000" cy="762000"/>
            <a:chOff x="4992" y="1296"/>
            <a:chExt cx="480" cy="480"/>
          </a:xfrm>
        </p:grpSpPr>
        <p:cxnSp>
          <p:nvCxnSpPr>
            <p:cNvPr id="1081" name="Google Shape;1081;p87"/>
            <p:cNvCxnSpPr/>
            <p:nvPr/>
          </p:nvCxnSpPr>
          <p:spPr>
            <a:xfrm flipH="1">
              <a:off x="5184" y="1296"/>
              <a:ext cx="288" cy="288"/>
            </a:xfrm>
            <a:prstGeom prst="straightConnector1">
              <a:avLst/>
            </a:prstGeom>
            <a:noFill/>
            <a:ln w="9525" cap="flat" cmpd="sng">
              <a:solidFill>
                <a:schemeClr val="dk1"/>
              </a:solidFill>
              <a:prstDash val="solid"/>
              <a:round/>
              <a:headEnd type="none" w="med" len="med"/>
              <a:tailEnd type="triangle" w="med" len="med"/>
            </a:ln>
          </p:spPr>
        </p:cxnSp>
        <p:cxnSp>
          <p:nvCxnSpPr>
            <p:cNvPr id="1082" name="Google Shape;1082;p87"/>
            <p:cNvCxnSpPr/>
            <p:nvPr/>
          </p:nvCxnSpPr>
          <p:spPr>
            <a:xfrm flipH="1">
              <a:off x="4992" y="1584"/>
              <a:ext cx="192" cy="192"/>
            </a:xfrm>
            <a:prstGeom prst="straightConnector1">
              <a:avLst/>
            </a:prstGeom>
            <a:noFill/>
            <a:ln w="9525" cap="flat" cmpd="sng">
              <a:solidFill>
                <a:schemeClr val="dk1"/>
              </a:solidFill>
              <a:prstDash val="solid"/>
              <a:round/>
              <a:headEnd type="none" w="med" len="med"/>
              <a:tailEnd type="none" w="med" len="med"/>
            </a:ln>
          </p:spPr>
        </p:cxnSp>
      </p:grpSp>
      <p:sp>
        <p:nvSpPr>
          <p:cNvPr id="1083" name="Google Shape;1083;p87"/>
          <p:cNvSpPr txBox="1">
            <a:spLocks noGrp="1"/>
          </p:cNvSpPr>
          <p:nvPr>
            <p:ph type="title"/>
          </p:nvPr>
        </p:nvSpPr>
        <p:spPr>
          <a:xfrm>
            <a:off x="764526" y="77938"/>
            <a:ext cx="7931100" cy="731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3959"/>
              <a:buFont typeface="Arial"/>
              <a:buNone/>
            </a:pPr>
            <a:r>
              <a:rPr lang="en-AU" sz="3959"/>
              <a:t>Se déplacer</a:t>
            </a:r>
            <a:endParaRPr/>
          </a:p>
        </p:txBody>
      </p:sp>
      <p:pic>
        <p:nvPicPr>
          <p:cNvPr id="1084" name="Google Shape;1084;p87"/>
          <p:cNvPicPr preferRelativeResize="0"/>
          <p:nvPr/>
        </p:nvPicPr>
        <p:blipFill rotWithShape="1">
          <a:blip r:embed="rId3">
            <a:alphaModFix/>
          </a:blip>
          <a:srcRect/>
          <a:stretch/>
        </p:blipFill>
        <p:spPr>
          <a:xfrm>
            <a:off x="6584950" y="4616889"/>
            <a:ext cx="2357676" cy="18903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073"/>
                                        </p:tgtEl>
                                        <p:attrNameLst>
                                          <p:attrName>r</p:attrName>
                                        </p:attrNameLst>
                                      </p:cBhvr>
                                    </p:animRot>
                                  </p:childTnLst>
                                </p:cTn>
                              </p:par>
                            </p:childTnLst>
                          </p:cTn>
                        </p:par>
                        <p:par>
                          <p:cTn id="7" fill="hold">
                            <p:stCondLst>
                              <p:cond delay="2000"/>
                            </p:stCondLst>
                            <p:childTnLst>
                              <p:par>
                                <p:cTn id="8" presetID="8" presetClass="emph" presetSubtype="0" fill="hold" nodeType="afterEffect">
                                  <p:stCondLst>
                                    <p:cond delay="0"/>
                                  </p:stCondLst>
                                  <p:childTnLst>
                                    <p:animRot by="-21600000">
                                      <p:cBhvr>
                                        <p:cTn id="9" dur="2000" fill="hold"/>
                                        <p:tgtEl>
                                          <p:spTgt spid="1073"/>
                                        </p:tgtEl>
                                        <p:attrNameLst>
                                          <p:attrName>r</p:attrName>
                                        </p:attrNameLst>
                                      </p:cBhvr>
                                    </p:animRot>
                                  </p:childTnLst>
                                </p:cTn>
                              </p:par>
                            </p:childTnLst>
                          </p:cTn>
                        </p:par>
                        <p:par>
                          <p:cTn id="10" fill="hold">
                            <p:stCondLst>
                              <p:cond delay="4000"/>
                            </p:stCondLst>
                            <p:childTnLst>
                              <p:par>
                                <p:cTn id="11" presetID="8" presetClass="emph" presetSubtype="0" fill="hold" nodeType="afterEffect">
                                  <p:stCondLst>
                                    <p:cond delay="0"/>
                                  </p:stCondLst>
                                  <p:childTnLst>
                                    <p:animRot by="-21600000">
                                      <p:cBhvr>
                                        <p:cTn id="12" dur="2000" fill="hold"/>
                                        <p:tgtEl>
                                          <p:spTgt spid="107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88"/>
          <p:cNvSpPr txBox="1">
            <a:spLocks noGrp="1"/>
          </p:cNvSpPr>
          <p:nvPr>
            <p:ph type="body" idx="1"/>
          </p:nvPr>
        </p:nvSpPr>
        <p:spPr>
          <a:xfrm>
            <a:off x="228600" y="1326587"/>
            <a:ext cx="8686800" cy="54969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342900" lvl="0" indent="-342900" algn="l" rtl="0">
              <a:lnSpc>
                <a:spcPct val="80000"/>
              </a:lnSpc>
              <a:spcBef>
                <a:spcPts val="0"/>
              </a:spcBef>
              <a:spcAft>
                <a:spcPts val="0"/>
              </a:spcAft>
              <a:buClr>
                <a:srgbClr val="FF0000"/>
              </a:buClr>
              <a:buSzPts val="2400"/>
              <a:buChar char="•"/>
            </a:pPr>
            <a:r>
              <a:rPr lang="en-AU" sz="2400" b="1" dirty="0">
                <a:solidFill>
                  <a:srgbClr val="FF0000"/>
                </a:solidFill>
              </a:rPr>
              <a:t>Principe : </a:t>
            </a:r>
            <a:r>
              <a:rPr lang="en-AU" sz="2400" b="1" dirty="0" err="1">
                <a:solidFill>
                  <a:srgbClr val="FF0000"/>
                </a:solidFill>
              </a:rPr>
              <a:t>L’arbitre</a:t>
            </a:r>
            <a:r>
              <a:rPr lang="en-AU" sz="2400" b="1" dirty="0">
                <a:solidFill>
                  <a:srgbClr val="FF0000"/>
                </a:solidFill>
              </a:rPr>
              <a:t> central </a:t>
            </a:r>
            <a:r>
              <a:rPr lang="en-AU" sz="2400" b="1" dirty="0" err="1">
                <a:solidFill>
                  <a:srgbClr val="FF0000"/>
                </a:solidFill>
              </a:rPr>
              <a:t>est</a:t>
            </a:r>
            <a:r>
              <a:rPr lang="en-AU" sz="2400" b="1" dirty="0">
                <a:solidFill>
                  <a:srgbClr val="FF0000"/>
                </a:solidFill>
              </a:rPr>
              <a:t> </a:t>
            </a:r>
            <a:r>
              <a:rPr lang="en-AU" sz="2400" b="1" dirty="0" err="1">
                <a:solidFill>
                  <a:srgbClr val="FF0000"/>
                </a:solidFill>
              </a:rPr>
              <a:t>remplacé</a:t>
            </a:r>
            <a:r>
              <a:rPr lang="en-AU" sz="2400" b="1" dirty="0">
                <a:solidFill>
                  <a:srgbClr val="FF0000"/>
                </a:solidFill>
              </a:rPr>
              <a:t> par un des 2 </a:t>
            </a:r>
            <a:r>
              <a:rPr lang="en-AU" sz="2400" b="1" dirty="0" err="1">
                <a:solidFill>
                  <a:srgbClr val="FF0000"/>
                </a:solidFill>
              </a:rPr>
              <a:t>arbitres</a:t>
            </a:r>
            <a:r>
              <a:rPr lang="en-AU" sz="2400" b="1" dirty="0">
                <a:solidFill>
                  <a:srgbClr val="FF0000"/>
                </a:solidFill>
              </a:rPr>
              <a:t> de </a:t>
            </a:r>
            <a:r>
              <a:rPr lang="en-AU" sz="2400" b="1" dirty="0" err="1">
                <a:solidFill>
                  <a:srgbClr val="FF0000"/>
                </a:solidFill>
              </a:rPr>
              <a:t>touche</a:t>
            </a:r>
            <a:r>
              <a:rPr lang="en-AU" sz="2400" b="1" dirty="0">
                <a:solidFill>
                  <a:srgbClr val="FF0000"/>
                </a:solidFill>
              </a:rPr>
              <a:t> </a:t>
            </a:r>
            <a:r>
              <a:rPr lang="en-AU" sz="2400" b="1" dirty="0" err="1">
                <a:solidFill>
                  <a:srgbClr val="FF0000"/>
                </a:solidFill>
              </a:rPr>
              <a:t>lorsque</a:t>
            </a:r>
            <a:r>
              <a:rPr lang="en-AU" sz="2400" b="1" dirty="0">
                <a:solidFill>
                  <a:srgbClr val="FF0000"/>
                </a:solidFill>
              </a:rPr>
              <a:t> le </a:t>
            </a:r>
            <a:r>
              <a:rPr lang="en-AU" sz="2400" b="1" dirty="0" err="1">
                <a:solidFill>
                  <a:srgbClr val="FF0000"/>
                </a:solidFill>
              </a:rPr>
              <a:t>ballon</a:t>
            </a:r>
            <a:r>
              <a:rPr lang="en-AU" sz="2400" b="1" dirty="0">
                <a:solidFill>
                  <a:srgbClr val="FF0000"/>
                </a:solidFill>
              </a:rPr>
              <a:t> </a:t>
            </a:r>
            <a:r>
              <a:rPr lang="en-AU" sz="2400" b="1" dirty="0" err="1">
                <a:solidFill>
                  <a:srgbClr val="FF0000"/>
                </a:solidFill>
              </a:rPr>
              <a:t>est</a:t>
            </a:r>
            <a:r>
              <a:rPr lang="en-AU" sz="2400" b="1" dirty="0">
                <a:solidFill>
                  <a:srgbClr val="FF0000"/>
                </a:solidFill>
              </a:rPr>
              <a:t> dans la zone de </a:t>
            </a:r>
            <a:r>
              <a:rPr lang="en-AU" sz="2400" b="1" dirty="0" err="1">
                <a:solidFill>
                  <a:srgbClr val="FF0000"/>
                </a:solidFill>
              </a:rPr>
              <a:t>changement</a:t>
            </a:r>
            <a:r>
              <a:rPr lang="en-AU" sz="2400" b="1" dirty="0">
                <a:solidFill>
                  <a:srgbClr val="FF0000"/>
                </a:solidFill>
              </a:rPr>
              <a:t> (10m de </a:t>
            </a:r>
            <a:r>
              <a:rPr lang="en-AU" sz="2400" b="1" dirty="0" err="1">
                <a:solidFill>
                  <a:srgbClr val="FF0000"/>
                </a:solidFill>
              </a:rPr>
              <a:t>l’arbitre</a:t>
            </a:r>
            <a:r>
              <a:rPr lang="en-AU" sz="2400" b="1" dirty="0">
                <a:solidFill>
                  <a:srgbClr val="FF0000"/>
                </a:solidFill>
              </a:rPr>
              <a:t> </a:t>
            </a:r>
            <a:r>
              <a:rPr lang="en-AU" sz="2400" b="1" dirty="0" err="1">
                <a:solidFill>
                  <a:srgbClr val="FF0000"/>
                </a:solidFill>
              </a:rPr>
              <a:t>latéral</a:t>
            </a:r>
            <a:r>
              <a:rPr lang="en-AU" sz="2400" b="1" dirty="0">
                <a:solidFill>
                  <a:srgbClr val="FF0000"/>
                </a:solidFill>
              </a:rPr>
              <a:t>) peu </a:t>
            </a:r>
            <a:r>
              <a:rPr lang="en-AU" sz="2400" b="1" dirty="0" err="1">
                <a:solidFill>
                  <a:srgbClr val="FF0000"/>
                </a:solidFill>
              </a:rPr>
              <a:t>importe</a:t>
            </a:r>
            <a:r>
              <a:rPr lang="en-AU" sz="2400" b="1" dirty="0">
                <a:solidFill>
                  <a:srgbClr val="FF0000"/>
                </a:solidFill>
              </a:rPr>
              <a:t> la position de </a:t>
            </a:r>
            <a:r>
              <a:rPr lang="en-AU" sz="2400" b="1" dirty="0" err="1">
                <a:solidFill>
                  <a:srgbClr val="FF0000"/>
                </a:solidFill>
              </a:rPr>
              <a:t>l’arbitre</a:t>
            </a:r>
            <a:r>
              <a:rPr lang="en-AU" sz="2400" b="1" dirty="0">
                <a:solidFill>
                  <a:srgbClr val="FF0000"/>
                </a:solidFill>
              </a:rPr>
              <a:t> de champs</a:t>
            </a:r>
            <a:endParaRPr b="1" dirty="0">
              <a:solidFill>
                <a:srgbClr val="FF0000"/>
              </a:solidFill>
            </a:endParaRPr>
          </a:p>
          <a:p>
            <a:pPr marL="342900" lvl="0" indent="-190500" algn="l" rtl="0">
              <a:lnSpc>
                <a:spcPct val="80000"/>
              </a:lnSpc>
              <a:spcBef>
                <a:spcPts val="480"/>
              </a:spcBef>
              <a:spcAft>
                <a:spcPts val="0"/>
              </a:spcAft>
              <a:buClr>
                <a:schemeClr val="dk1"/>
              </a:buClr>
              <a:buSzPts val="2400"/>
              <a:buNone/>
            </a:pPr>
            <a:endParaRPr sz="2400" dirty="0"/>
          </a:p>
          <a:p>
            <a:pPr marL="342900" lvl="0" indent="-342900" algn="l" rtl="0">
              <a:lnSpc>
                <a:spcPct val="80000"/>
              </a:lnSpc>
              <a:spcBef>
                <a:spcPts val="480"/>
              </a:spcBef>
              <a:spcAft>
                <a:spcPts val="0"/>
              </a:spcAft>
              <a:buClr>
                <a:schemeClr val="dk1"/>
              </a:buClr>
              <a:buSzPts val="2400"/>
              <a:buChar char="•"/>
            </a:pPr>
            <a:r>
              <a:rPr lang="en-AU" sz="2400" dirty="0" err="1"/>
              <a:t>Objectifs</a:t>
            </a:r>
            <a:r>
              <a:rPr lang="en-AU" sz="2400" dirty="0"/>
              <a:t> :</a:t>
            </a:r>
            <a:endParaRPr dirty="0"/>
          </a:p>
          <a:p>
            <a:pPr marL="742950" lvl="1" indent="-285750" algn="l" rtl="0">
              <a:lnSpc>
                <a:spcPct val="80000"/>
              </a:lnSpc>
              <a:spcBef>
                <a:spcPts val="400"/>
              </a:spcBef>
              <a:spcAft>
                <a:spcPts val="0"/>
              </a:spcAft>
              <a:buClr>
                <a:schemeClr val="dk1"/>
              </a:buClr>
              <a:buSzPts val="2000"/>
              <a:buFont typeface="Arial"/>
              <a:buChar char="•"/>
            </a:pPr>
            <a:r>
              <a:rPr lang="en-AU" sz="2000" dirty="0"/>
              <a:t>Se </a:t>
            </a:r>
            <a:r>
              <a:rPr lang="en-AU" sz="2000" dirty="0" err="1"/>
              <a:t>partager</a:t>
            </a:r>
            <a:r>
              <a:rPr lang="en-AU" sz="2000" dirty="0"/>
              <a:t> la charge de travail </a:t>
            </a:r>
            <a:endParaRPr sz="2000" dirty="0"/>
          </a:p>
          <a:p>
            <a:pPr marL="742950" lvl="1" indent="-285750" algn="l" rtl="0">
              <a:lnSpc>
                <a:spcPct val="80000"/>
              </a:lnSpc>
              <a:spcBef>
                <a:spcPts val="400"/>
              </a:spcBef>
              <a:spcAft>
                <a:spcPts val="0"/>
              </a:spcAft>
              <a:buClr>
                <a:schemeClr val="dk1"/>
              </a:buClr>
              <a:buSzPts val="2000"/>
              <a:buFont typeface="Arial"/>
              <a:buChar char="•"/>
            </a:pPr>
            <a:r>
              <a:rPr lang="en-AU" sz="2000" dirty="0"/>
              <a:t>Esprit et corps “frais”</a:t>
            </a:r>
            <a:endParaRPr sz="2000" dirty="0"/>
          </a:p>
          <a:p>
            <a:pPr marL="742950" lvl="1" indent="-285750" algn="l" rtl="0">
              <a:lnSpc>
                <a:spcPct val="80000"/>
              </a:lnSpc>
              <a:spcBef>
                <a:spcPts val="400"/>
              </a:spcBef>
              <a:spcAft>
                <a:spcPts val="0"/>
              </a:spcAft>
              <a:buClr>
                <a:schemeClr val="dk1"/>
              </a:buClr>
              <a:buSzPts val="2000"/>
              <a:buFont typeface="Arial"/>
              <a:buChar char="•"/>
            </a:pPr>
            <a:r>
              <a:rPr lang="en-AU" sz="2000" dirty="0" err="1"/>
              <a:t>Permet</a:t>
            </a:r>
            <a:r>
              <a:rPr lang="en-AU" sz="2000" dirty="0"/>
              <a:t> de </a:t>
            </a:r>
            <a:r>
              <a:rPr lang="en-AU" sz="2000" dirty="0" err="1"/>
              <a:t>suivre</a:t>
            </a:r>
            <a:r>
              <a:rPr lang="en-AU" sz="2000" dirty="0"/>
              <a:t> </a:t>
            </a:r>
            <a:r>
              <a:rPr lang="en-AU" sz="2000" dirty="0" err="1"/>
              <a:t>l’intensité</a:t>
            </a:r>
            <a:r>
              <a:rPr lang="en-AU" sz="2000" dirty="0"/>
              <a:t> du jeu</a:t>
            </a:r>
            <a:endParaRPr dirty="0"/>
          </a:p>
          <a:p>
            <a:pPr marL="742950" lvl="1" indent="-285750" algn="l" rtl="0">
              <a:lnSpc>
                <a:spcPct val="80000"/>
              </a:lnSpc>
              <a:spcBef>
                <a:spcPts val="400"/>
              </a:spcBef>
              <a:spcAft>
                <a:spcPts val="0"/>
              </a:spcAft>
              <a:buClr>
                <a:schemeClr val="dk1"/>
              </a:buClr>
              <a:buSzPts val="2000"/>
              <a:buFont typeface="Arial"/>
              <a:buChar char="•"/>
            </a:pPr>
            <a:r>
              <a:rPr lang="en-AU" sz="2000" dirty="0" err="1"/>
              <a:t>Permet</a:t>
            </a:r>
            <a:r>
              <a:rPr lang="en-AU" sz="2000" dirty="0"/>
              <a:t> </a:t>
            </a:r>
            <a:r>
              <a:rPr lang="en-AU" sz="2000" dirty="0" err="1"/>
              <a:t>d’arbitrer</a:t>
            </a:r>
            <a:r>
              <a:rPr lang="en-AU" sz="2000" dirty="0"/>
              <a:t> </a:t>
            </a:r>
            <a:r>
              <a:rPr lang="en-AU" sz="2000" dirty="0" err="1"/>
              <a:t>plusieurs</a:t>
            </a:r>
            <a:r>
              <a:rPr lang="en-AU" sz="2000" dirty="0"/>
              <a:t> </a:t>
            </a:r>
            <a:r>
              <a:rPr lang="en-AU" sz="2000" dirty="0" err="1"/>
              <a:t>matchs</a:t>
            </a:r>
            <a:r>
              <a:rPr lang="en-AU" sz="2000" dirty="0"/>
              <a:t> par </a:t>
            </a:r>
            <a:r>
              <a:rPr lang="en-AU" sz="2000" dirty="0" err="1"/>
              <a:t>jours</a:t>
            </a:r>
            <a:r>
              <a:rPr lang="en-AU" sz="2000" dirty="0"/>
              <a:t> sur </a:t>
            </a:r>
            <a:r>
              <a:rPr lang="en-AU" sz="2000" dirty="0" err="1"/>
              <a:t>plusieurs</a:t>
            </a:r>
            <a:r>
              <a:rPr lang="en-AU" sz="2000" dirty="0"/>
              <a:t> </a:t>
            </a:r>
            <a:r>
              <a:rPr lang="en-AU" sz="2000" dirty="0" err="1"/>
              <a:t>jours</a:t>
            </a:r>
            <a:r>
              <a:rPr lang="en-AU" sz="2000" dirty="0"/>
              <a:t> tout </a:t>
            </a:r>
            <a:r>
              <a:rPr lang="en-AU" sz="2000" dirty="0" err="1"/>
              <a:t>en</a:t>
            </a:r>
            <a:r>
              <a:rPr lang="en-AU" sz="2000" dirty="0"/>
              <a:t> gardant un haut </a:t>
            </a:r>
            <a:r>
              <a:rPr lang="en-AU" sz="2000" dirty="0" err="1"/>
              <a:t>niveau</a:t>
            </a:r>
            <a:r>
              <a:rPr lang="en-AU" sz="2000" dirty="0"/>
              <a:t> </a:t>
            </a:r>
            <a:r>
              <a:rPr lang="en-AU" sz="2000" dirty="0" err="1"/>
              <a:t>d’arbitrage</a:t>
            </a:r>
            <a:endParaRPr dirty="0"/>
          </a:p>
          <a:p>
            <a:pPr marL="742950" lvl="1" indent="-285750" algn="l" rtl="0">
              <a:lnSpc>
                <a:spcPct val="80000"/>
              </a:lnSpc>
              <a:spcBef>
                <a:spcPts val="400"/>
              </a:spcBef>
              <a:spcAft>
                <a:spcPts val="0"/>
              </a:spcAft>
              <a:buClr>
                <a:schemeClr val="dk1"/>
              </a:buClr>
              <a:buSzPts val="2000"/>
              <a:buFont typeface="Arial"/>
              <a:buChar char="•"/>
            </a:pPr>
            <a:r>
              <a:rPr lang="en-AU" sz="2000" dirty="0" err="1"/>
              <a:t>Apprentissage</a:t>
            </a:r>
            <a:endParaRPr dirty="0"/>
          </a:p>
          <a:p>
            <a:pPr marL="742950" lvl="1" indent="-285750" algn="l" rtl="0">
              <a:lnSpc>
                <a:spcPct val="80000"/>
              </a:lnSpc>
              <a:spcBef>
                <a:spcPts val="400"/>
              </a:spcBef>
              <a:spcAft>
                <a:spcPts val="0"/>
              </a:spcAft>
              <a:buClr>
                <a:schemeClr val="dk1"/>
              </a:buClr>
              <a:buSzPts val="2000"/>
              <a:buFont typeface="Arial"/>
              <a:buChar char="•"/>
            </a:pPr>
            <a:r>
              <a:rPr lang="en-AU" sz="2000" dirty="0" err="1"/>
              <a:t>Garder</a:t>
            </a:r>
            <a:r>
              <a:rPr lang="en-AU" sz="2000" dirty="0"/>
              <a:t> le </a:t>
            </a:r>
            <a:r>
              <a:rPr lang="en-AU" sz="2000" dirty="0" err="1"/>
              <a:t>contrôle</a:t>
            </a:r>
            <a:r>
              <a:rPr lang="en-AU" sz="2000" dirty="0"/>
              <a:t> </a:t>
            </a:r>
            <a:r>
              <a:rPr lang="en-AU" sz="2000" dirty="0" err="1"/>
              <a:t>en</a:t>
            </a:r>
            <a:r>
              <a:rPr lang="en-AU" sz="2000" dirty="0"/>
              <a:t> </a:t>
            </a:r>
            <a:r>
              <a:rPr lang="en-AU" sz="2000" dirty="0" err="1"/>
              <a:t>toutes</a:t>
            </a:r>
            <a:r>
              <a:rPr lang="en-AU" sz="2000" dirty="0"/>
              <a:t> </a:t>
            </a:r>
            <a:r>
              <a:rPr lang="en-AU" sz="2000" dirty="0" err="1"/>
              <a:t>circonstances</a:t>
            </a:r>
            <a:r>
              <a:rPr lang="en-AU" sz="2000" dirty="0"/>
              <a:t> </a:t>
            </a:r>
            <a:r>
              <a:rPr lang="en-AU" sz="2000" dirty="0" err="1"/>
              <a:t>en</a:t>
            </a:r>
            <a:r>
              <a:rPr lang="en-AU" sz="2000" dirty="0"/>
              <a:t> tant </a:t>
            </a:r>
            <a:r>
              <a:rPr lang="en-AU" sz="2000" dirty="0" err="1"/>
              <a:t>qu'ÉQUIPE</a:t>
            </a:r>
            <a:endParaRPr sz="2000" dirty="0"/>
          </a:p>
          <a:p>
            <a:pPr marL="742950" lvl="0" indent="0" algn="l" rtl="0">
              <a:lnSpc>
                <a:spcPct val="80000"/>
              </a:lnSpc>
              <a:spcBef>
                <a:spcPts val="400"/>
              </a:spcBef>
              <a:spcAft>
                <a:spcPts val="0"/>
              </a:spcAft>
              <a:buNone/>
            </a:pPr>
            <a:endParaRPr sz="2000" dirty="0"/>
          </a:p>
          <a:p>
            <a:pPr marL="342900" lvl="0" indent="-342900" algn="l" rtl="0">
              <a:lnSpc>
                <a:spcPct val="80000"/>
              </a:lnSpc>
              <a:spcBef>
                <a:spcPts val="480"/>
              </a:spcBef>
              <a:spcAft>
                <a:spcPts val="0"/>
              </a:spcAft>
              <a:buClr>
                <a:schemeClr val="dk1"/>
              </a:buClr>
              <a:buSzPts val="2400"/>
              <a:buChar char="•"/>
            </a:pPr>
            <a:r>
              <a:rPr lang="en-AU" sz="2400" dirty="0"/>
              <a:t>Ne doit pas </a:t>
            </a:r>
            <a:r>
              <a:rPr lang="en-AU" sz="2400" dirty="0" err="1"/>
              <a:t>ralentir</a:t>
            </a:r>
            <a:r>
              <a:rPr lang="en-AU" sz="2400" dirty="0"/>
              <a:t> le jeu</a:t>
            </a:r>
            <a:endParaRPr dirty="0"/>
          </a:p>
          <a:p>
            <a:pPr marL="342900" lvl="0" indent="-342900" algn="l" rtl="0">
              <a:lnSpc>
                <a:spcPct val="80000"/>
              </a:lnSpc>
              <a:spcBef>
                <a:spcPts val="480"/>
              </a:spcBef>
              <a:spcAft>
                <a:spcPts val="0"/>
              </a:spcAft>
              <a:buClr>
                <a:schemeClr val="dk1"/>
              </a:buClr>
              <a:buSzPts val="2400"/>
              <a:buChar char="•"/>
            </a:pPr>
            <a:r>
              <a:rPr lang="en-AU" sz="2400" dirty="0"/>
              <a:t>Mots </a:t>
            </a:r>
            <a:r>
              <a:rPr lang="en-AU" sz="2400" dirty="0" err="1"/>
              <a:t>clés</a:t>
            </a:r>
            <a:r>
              <a:rPr lang="en-AU" sz="2400" dirty="0"/>
              <a:t> : équipe &amp; anticipation</a:t>
            </a:r>
            <a:endParaRPr dirty="0"/>
          </a:p>
        </p:txBody>
      </p:sp>
      <p:sp>
        <p:nvSpPr>
          <p:cNvPr id="1091" name="Google Shape;1091;p8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000"/>
              <a:buFont typeface="Arial"/>
              <a:buNone/>
            </a:pPr>
            <a:r>
              <a:rPr lang="en-AU" sz="4000"/>
              <a:t>Changement : Principes</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89"/>
          <p:cNvSpPr txBox="1">
            <a:spLocks noGrp="1"/>
          </p:cNvSpPr>
          <p:nvPr>
            <p:ph type="body" idx="1"/>
          </p:nvPr>
        </p:nvSpPr>
        <p:spPr>
          <a:xfrm>
            <a:off x="61675" y="996032"/>
            <a:ext cx="8686800" cy="5650800"/>
          </a:xfrm>
          <a:prstGeom prst="rect">
            <a:avLst/>
          </a:prstGeom>
          <a:solidFill>
            <a:schemeClr val="bg1"/>
          </a:solidFill>
          <a:ln>
            <a:noFill/>
          </a:ln>
        </p:spPr>
        <p:txBody>
          <a:bodyPr spcFirstLastPara="1" wrap="square" lIns="91425" tIns="45700" rIns="91425" bIns="45700" anchor="t" anchorCtr="0">
            <a:normAutofit/>
          </a:bodyPr>
          <a:lstStyle/>
          <a:p>
            <a:pPr marL="457200" lvl="0" indent="-457200" algn="l" rtl="0">
              <a:lnSpc>
                <a:spcPct val="80000"/>
              </a:lnSpc>
              <a:spcBef>
                <a:spcPts val="0"/>
              </a:spcBef>
              <a:spcAft>
                <a:spcPts val="0"/>
              </a:spcAft>
              <a:buClr>
                <a:schemeClr val="dk1"/>
              </a:buClr>
              <a:buSzPts val="2000"/>
              <a:buFont typeface="Arial"/>
              <a:buAutoNum type="arabicPeriod"/>
            </a:pPr>
            <a:r>
              <a:rPr lang="en-AU" sz="2000" b="1" dirty="0" err="1"/>
              <a:t>L’arbitre</a:t>
            </a:r>
            <a:r>
              <a:rPr lang="en-AU" sz="2000" b="1" dirty="0"/>
              <a:t> de </a:t>
            </a:r>
            <a:r>
              <a:rPr lang="en-AU" sz="2000" b="1" dirty="0" err="1"/>
              <a:t>touche</a:t>
            </a:r>
            <a:r>
              <a:rPr lang="en-AU" sz="2000" b="1" dirty="0"/>
              <a:t> doit lire le jeu </a:t>
            </a:r>
            <a:r>
              <a:rPr lang="en-AU" sz="2000" dirty="0" err="1"/>
              <a:t>afin</a:t>
            </a:r>
            <a:r>
              <a:rPr lang="en-AU" sz="2000" b="1" dirty="0"/>
              <a:t> </a:t>
            </a:r>
            <a:r>
              <a:rPr lang="en-AU" sz="2000" dirty="0" err="1"/>
              <a:t>d’anticiper</a:t>
            </a:r>
            <a:r>
              <a:rPr lang="en-AU" sz="2000" dirty="0"/>
              <a:t> </a:t>
            </a:r>
            <a:r>
              <a:rPr lang="en-AU" sz="2000" dirty="0" err="1"/>
              <a:t>quand</a:t>
            </a:r>
            <a:r>
              <a:rPr lang="en-AU" sz="2000" dirty="0"/>
              <a:t> le </a:t>
            </a:r>
            <a:r>
              <a:rPr lang="en-AU" sz="2000" dirty="0" err="1"/>
              <a:t>ballon</a:t>
            </a:r>
            <a:r>
              <a:rPr lang="en-AU" sz="2000" dirty="0"/>
              <a:t> </a:t>
            </a:r>
            <a:r>
              <a:rPr lang="en-AU" sz="2000" dirty="0" err="1"/>
              <a:t>vient</a:t>
            </a:r>
            <a:r>
              <a:rPr lang="en-AU" sz="2000" dirty="0"/>
              <a:t> de son </a:t>
            </a:r>
            <a:r>
              <a:rPr lang="en-AU" sz="2000" dirty="0" err="1"/>
              <a:t>côté</a:t>
            </a:r>
            <a:r>
              <a:rPr lang="en-AU" sz="2000" dirty="0"/>
              <a:t>.</a:t>
            </a:r>
            <a:endParaRPr sz="2000" dirty="0"/>
          </a:p>
          <a:p>
            <a:pPr marL="800100" lvl="0" indent="-457200" algn="l" rtl="0">
              <a:lnSpc>
                <a:spcPct val="80000"/>
              </a:lnSpc>
              <a:spcBef>
                <a:spcPts val="0"/>
              </a:spcBef>
              <a:spcAft>
                <a:spcPts val="0"/>
              </a:spcAft>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b="1" dirty="0" err="1"/>
              <a:t>L’arbitre</a:t>
            </a:r>
            <a:r>
              <a:rPr lang="en-AU" sz="2000" b="1" dirty="0"/>
              <a:t> de </a:t>
            </a:r>
            <a:r>
              <a:rPr lang="en-AU" sz="2000" b="1" dirty="0" err="1"/>
              <a:t>touche</a:t>
            </a:r>
            <a:r>
              <a:rPr lang="en-AU" sz="2000" b="1" dirty="0"/>
              <a:t> </a:t>
            </a:r>
            <a:r>
              <a:rPr lang="en-AU" sz="2000" b="1" dirty="0" err="1"/>
              <a:t>décide</a:t>
            </a:r>
            <a:r>
              <a:rPr lang="en-AU" sz="2000" b="1" dirty="0"/>
              <a:t> </a:t>
            </a:r>
            <a:r>
              <a:rPr lang="en-AU" sz="2000" dirty="0" err="1"/>
              <a:t>d’entrer</a:t>
            </a:r>
            <a:r>
              <a:rPr lang="en-AU" sz="2000" dirty="0"/>
              <a:t> sur le terrain </a:t>
            </a:r>
            <a:r>
              <a:rPr lang="en-AU" sz="2000" dirty="0" err="1"/>
              <a:t>avant</a:t>
            </a:r>
            <a:r>
              <a:rPr lang="en-AU" sz="2000" dirty="0"/>
              <a:t> que le </a:t>
            </a:r>
            <a:r>
              <a:rPr lang="en-AU" sz="2000" dirty="0" err="1"/>
              <a:t>ballon</a:t>
            </a:r>
            <a:r>
              <a:rPr lang="en-AU" sz="2000" dirty="0"/>
              <a:t> </a:t>
            </a:r>
            <a:r>
              <a:rPr lang="en-AU" sz="2000" dirty="0" err="1"/>
              <a:t>n’arrive</a:t>
            </a:r>
            <a:r>
              <a:rPr lang="en-AU" sz="2000" dirty="0"/>
              <a:t> dans </a:t>
            </a:r>
            <a:r>
              <a:rPr lang="en-AU" sz="2000" dirty="0" err="1"/>
              <a:t>sa</a:t>
            </a:r>
            <a:r>
              <a:rPr lang="en-AU" sz="2000" dirty="0"/>
              <a:t> zone</a:t>
            </a:r>
            <a:endParaRPr sz="2000" dirty="0"/>
          </a:p>
          <a:p>
            <a:pPr marL="800100" lvl="0" indent="-457200" algn="l" rtl="0">
              <a:lnSpc>
                <a:spcPct val="80000"/>
              </a:lnSpc>
              <a:spcBef>
                <a:spcPts val="400"/>
              </a:spcBef>
              <a:spcAft>
                <a:spcPts val="0"/>
              </a:spcAft>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dirty="0" err="1"/>
              <a:t>Quand</a:t>
            </a:r>
            <a:r>
              <a:rPr lang="en-AU" sz="2000" dirty="0"/>
              <a:t> </a:t>
            </a:r>
            <a:r>
              <a:rPr lang="en-AU" sz="2000" dirty="0" err="1"/>
              <a:t>l’arbitre</a:t>
            </a:r>
            <a:r>
              <a:rPr lang="en-AU" sz="2000" dirty="0"/>
              <a:t> de </a:t>
            </a:r>
            <a:r>
              <a:rPr lang="en-AU" sz="2000" dirty="0" err="1"/>
              <a:t>touche</a:t>
            </a:r>
            <a:r>
              <a:rPr lang="en-AU" sz="2000" dirty="0"/>
              <a:t> entre sur le terrain, il continue à </a:t>
            </a:r>
            <a:r>
              <a:rPr lang="en-AU" sz="2000" dirty="0" err="1"/>
              <a:t>parler</a:t>
            </a:r>
            <a:r>
              <a:rPr lang="en-AU" sz="2000" dirty="0"/>
              <a:t> au link et à </a:t>
            </a:r>
            <a:r>
              <a:rPr lang="en-AU" sz="2000" dirty="0" err="1"/>
              <a:t>l’ailier</a:t>
            </a:r>
            <a:r>
              <a:rPr lang="en-AU" sz="2000" dirty="0"/>
              <a:t> </a:t>
            </a:r>
            <a:r>
              <a:rPr lang="en-AU" sz="2000" dirty="0" err="1"/>
              <a:t>proche</a:t>
            </a:r>
            <a:r>
              <a:rPr lang="en-AU" sz="2000" dirty="0"/>
              <a:t> de </a:t>
            </a:r>
            <a:r>
              <a:rPr lang="en-AU" sz="2000" dirty="0" err="1"/>
              <a:t>lui</a:t>
            </a:r>
            <a:r>
              <a:rPr lang="en-AU" sz="2000" dirty="0"/>
              <a:t>.</a:t>
            </a:r>
            <a:endParaRPr sz="2000" dirty="0"/>
          </a:p>
          <a:p>
            <a:pPr marL="800100" lvl="0" indent="-457200" algn="l" rtl="0">
              <a:lnSpc>
                <a:spcPct val="80000"/>
              </a:lnSpc>
              <a:spcBef>
                <a:spcPts val="400"/>
              </a:spcBef>
              <a:spcAft>
                <a:spcPts val="0"/>
              </a:spcAft>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dirty="0" err="1"/>
              <a:t>Quand</a:t>
            </a:r>
            <a:r>
              <a:rPr lang="en-AU" sz="2000" dirty="0"/>
              <a:t> </a:t>
            </a:r>
            <a:r>
              <a:rPr lang="en-AU" sz="2000" dirty="0" err="1"/>
              <a:t>l’arbitre</a:t>
            </a:r>
            <a:r>
              <a:rPr lang="en-AU" sz="2000" dirty="0"/>
              <a:t> de </a:t>
            </a:r>
            <a:r>
              <a:rPr lang="en-AU" sz="2000" dirty="0" err="1"/>
              <a:t>touche</a:t>
            </a:r>
            <a:r>
              <a:rPr lang="en-AU" sz="2000" dirty="0"/>
              <a:t> </a:t>
            </a:r>
            <a:r>
              <a:rPr lang="en-AU" sz="2000" dirty="0" err="1"/>
              <a:t>est</a:t>
            </a:r>
            <a:r>
              <a:rPr lang="en-AU" sz="2000" dirty="0"/>
              <a:t> prêt, il le communique à </a:t>
            </a:r>
            <a:r>
              <a:rPr lang="en-AU" sz="2000" dirty="0" err="1"/>
              <a:t>l’arbitre</a:t>
            </a:r>
            <a:r>
              <a:rPr lang="en-AU" sz="2000" dirty="0"/>
              <a:t> central </a:t>
            </a:r>
            <a:r>
              <a:rPr lang="en-AU" sz="2000" dirty="0" err="1"/>
              <a:t>qu’il</a:t>
            </a:r>
            <a:r>
              <a:rPr lang="en-AU" sz="2000" dirty="0"/>
              <a:t> a </a:t>
            </a:r>
            <a:r>
              <a:rPr lang="en-AU" sz="2000" dirty="0" err="1"/>
              <a:t>maintenant</a:t>
            </a:r>
            <a:r>
              <a:rPr lang="en-AU" sz="2000" dirty="0"/>
              <a:t> le </a:t>
            </a:r>
            <a:r>
              <a:rPr lang="en-AU" sz="2000" dirty="0" err="1"/>
              <a:t>contrôle</a:t>
            </a:r>
            <a:r>
              <a:rPr lang="en-AU" sz="2000" dirty="0"/>
              <a:t> par un : « Marc, </a:t>
            </a:r>
            <a:r>
              <a:rPr lang="en-AU" sz="2000" dirty="0" err="1"/>
              <a:t>j’ai</a:t>
            </a:r>
            <a:r>
              <a:rPr lang="en-AU" sz="2000" dirty="0"/>
              <a:t> ! »</a:t>
            </a:r>
            <a:endParaRPr dirty="0"/>
          </a:p>
          <a:p>
            <a:pPr marL="584200" lvl="0" indent="-457200" algn="l" rtl="0">
              <a:lnSpc>
                <a:spcPct val="80000"/>
              </a:lnSpc>
              <a:spcBef>
                <a:spcPts val="400"/>
              </a:spcBef>
              <a:spcAft>
                <a:spcPts val="0"/>
              </a:spcAft>
              <a:buClr>
                <a:schemeClr val="dk1"/>
              </a:buClr>
              <a:buSzPts val="2000"/>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dirty="0"/>
              <a:t>Le </a:t>
            </a:r>
            <a:r>
              <a:rPr lang="en-AU" sz="2000" dirty="0" err="1"/>
              <a:t>précédent</a:t>
            </a:r>
            <a:r>
              <a:rPr lang="en-AU" sz="2000" dirty="0"/>
              <a:t> </a:t>
            </a:r>
            <a:r>
              <a:rPr lang="en-AU" sz="2000" dirty="0" err="1"/>
              <a:t>arbitre</a:t>
            </a:r>
            <a:r>
              <a:rPr lang="en-AU" sz="2000" dirty="0"/>
              <a:t> de </a:t>
            </a:r>
            <a:r>
              <a:rPr lang="en-AU" sz="2000" dirty="0" err="1"/>
              <a:t>touche</a:t>
            </a:r>
            <a:r>
              <a:rPr lang="en-AU" sz="2000" dirty="0"/>
              <a:t> </a:t>
            </a:r>
            <a:r>
              <a:rPr lang="en-AU" sz="2000" dirty="0" err="1"/>
              <a:t>devient</a:t>
            </a:r>
            <a:r>
              <a:rPr lang="en-AU" sz="2000" dirty="0"/>
              <a:t> le </a:t>
            </a:r>
            <a:r>
              <a:rPr lang="en-AU" sz="2000" dirty="0" err="1"/>
              <a:t>nouvel</a:t>
            </a:r>
            <a:r>
              <a:rPr lang="en-AU" sz="2000" dirty="0"/>
              <a:t> </a:t>
            </a:r>
            <a:r>
              <a:rPr lang="en-AU" sz="2000" dirty="0" err="1"/>
              <a:t>arbitre</a:t>
            </a:r>
            <a:r>
              <a:rPr lang="en-AU" sz="2000" dirty="0"/>
              <a:t> central. Il se focalise sur les 2 middles.</a:t>
            </a:r>
            <a:endParaRPr dirty="0"/>
          </a:p>
          <a:p>
            <a:pPr marL="584200" lvl="0" indent="-457200" algn="l" rtl="0">
              <a:lnSpc>
                <a:spcPct val="80000"/>
              </a:lnSpc>
              <a:spcBef>
                <a:spcPts val="400"/>
              </a:spcBef>
              <a:spcAft>
                <a:spcPts val="0"/>
              </a:spcAft>
              <a:buClr>
                <a:schemeClr val="dk1"/>
              </a:buClr>
              <a:buSzPts val="2000"/>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dirty="0"/>
              <a:t>Le </a:t>
            </a:r>
            <a:r>
              <a:rPr lang="en-AU" sz="2000" dirty="0" err="1"/>
              <a:t>précédent</a:t>
            </a:r>
            <a:r>
              <a:rPr lang="en-AU" sz="2000" dirty="0"/>
              <a:t> </a:t>
            </a:r>
            <a:r>
              <a:rPr lang="en-AU" sz="2000" dirty="0" err="1"/>
              <a:t>arbitre</a:t>
            </a:r>
            <a:r>
              <a:rPr lang="en-AU" sz="2000" dirty="0"/>
              <a:t> central </a:t>
            </a:r>
            <a:r>
              <a:rPr lang="en-AU" sz="2000" dirty="0" err="1"/>
              <a:t>quitte</a:t>
            </a:r>
            <a:r>
              <a:rPr lang="en-AU" sz="2000" dirty="0"/>
              <a:t> le terrain </a:t>
            </a:r>
            <a:r>
              <a:rPr lang="en-AU" sz="2000" b="1" dirty="0"/>
              <a:t>DERRIÈRE </a:t>
            </a:r>
            <a:r>
              <a:rPr lang="en-AU" sz="2000" dirty="0"/>
              <a:t>le </a:t>
            </a:r>
            <a:r>
              <a:rPr lang="en-AU" sz="2000" dirty="0" err="1"/>
              <a:t>nouvel</a:t>
            </a:r>
            <a:r>
              <a:rPr lang="en-AU" sz="2000" dirty="0"/>
              <a:t> </a:t>
            </a:r>
            <a:r>
              <a:rPr lang="en-AU" sz="2000" dirty="0" err="1"/>
              <a:t>arbitre</a:t>
            </a:r>
            <a:r>
              <a:rPr lang="en-AU" sz="2000" dirty="0"/>
              <a:t> central. Il </a:t>
            </a:r>
            <a:r>
              <a:rPr lang="en-AU" sz="2000" dirty="0" err="1"/>
              <a:t>devient</a:t>
            </a:r>
            <a:r>
              <a:rPr lang="en-AU" sz="2000" dirty="0"/>
              <a:t> </a:t>
            </a:r>
            <a:r>
              <a:rPr lang="en-AU" sz="2000" dirty="0" err="1"/>
              <a:t>arbitre</a:t>
            </a:r>
            <a:r>
              <a:rPr lang="en-AU" sz="2000" dirty="0"/>
              <a:t> de </a:t>
            </a:r>
            <a:r>
              <a:rPr lang="en-AU" sz="2000" dirty="0" err="1"/>
              <a:t>touche</a:t>
            </a:r>
            <a:r>
              <a:rPr lang="en-AU" sz="2000" dirty="0"/>
              <a:t>. Il continue de </a:t>
            </a:r>
            <a:r>
              <a:rPr lang="en-AU" sz="2000" dirty="0" err="1"/>
              <a:t>parler</a:t>
            </a:r>
            <a:r>
              <a:rPr lang="en-AU" sz="2000" dirty="0"/>
              <a:t> au link et à </a:t>
            </a:r>
            <a:r>
              <a:rPr lang="en-AU" sz="2000" dirty="0" err="1"/>
              <a:t>l’ailier</a:t>
            </a:r>
            <a:r>
              <a:rPr lang="en-AU" sz="2000" dirty="0"/>
              <a:t> </a:t>
            </a:r>
            <a:r>
              <a:rPr lang="en-AU" sz="2000" dirty="0" err="1"/>
              <a:t>avant</a:t>
            </a:r>
            <a:r>
              <a:rPr lang="en-AU" sz="2000" dirty="0"/>
              <a:t> </a:t>
            </a:r>
            <a:r>
              <a:rPr lang="en-AU" sz="2000" dirty="0" err="1"/>
              <a:t>qu’il</a:t>
            </a:r>
            <a:r>
              <a:rPr lang="en-AU" sz="2000" dirty="0"/>
              <a:t> </a:t>
            </a:r>
            <a:r>
              <a:rPr lang="en-AU" sz="2000" dirty="0" err="1"/>
              <a:t>n’atteigne</a:t>
            </a:r>
            <a:r>
              <a:rPr lang="en-AU" sz="2000" dirty="0"/>
              <a:t> la </a:t>
            </a:r>
            <a:r>
              <a:rPr lang="en-AU" sz="2000" dirty="0" err="1"/>
              <a:t>ligne</a:t>
            </a:r>
            <a:r>
              <a:rPr lang="en-AU" sz="2000" dirty="0"/>
              <a:t> de </a:t>
            </a:r>
            <a:r>
              <a:rPr lang="en-AU" sz="2000" dirty="0" err="1"/>
              <a:t>touche</a:t>
            </a:r>
            <a:r>
              <a:rPr lang="en-AU" sz="2000" dirty="0"/>
              <a:t>.</a:t>
            </a:r>
            <a:endParaRPr dirty="0"/>
          </a:p>
          <a:p>
            <a:pPr marL="584200" lvl="0" indent="-457200" algn="l" rtl="0">
              <a:lnSpc>
                <a:spcPct val="80000"/>
              </a:lnSpc>
              <a:spcBef>
                <a:spcPts val="400"/>
              </a:spcBef>
              <a:spcAft>
                <a:spcPts val="0"/>
              </a:spcAft>
              <a:buClr>
                <a:schemeClr val="dk1"/>
              </a:buClr>
              <a:buSzPts val="2000"/>
              <a:buFont typeface="+mj-lt"/>
              <a:buAutoNum type="arabicPeriod"/>
            </a:pPr>
            <a:endParaRPr sz="2000" dirty="0"/>
          </a:p>
          <a:p>
            <a:pPr marL="457200" lvl="0" indent="-457200" algn="l" rtl="0">
              <a:lnSpc>
                <a:spcPct val="80000"/>
              </a:lnSpc>
              <a:spcBef>
                <a:spcPts val="400"/>
              </a:spcBef>
              <a:spcAft>
                <a:spcPts val="0"/>
              </a:spcAft>
              <a:buClr>
                <a:schemeClr val="dk1"/>
              </a:buClr>
              <a:buSzPts val="2000"/>
              <a:buFont typeface="Arial"/>
              <a:buAutoNum type="arabicPeriod"/>
            </a:pPr>
            <a:r>
              <a:rPr lang="en-AU" sz="2000" dirty="0"/>
              <a:t>Le </a:t>
            </a:r>
            <a:r>
              <a:rPr lang="en-AU" sz="2000" dirty="0" err="1"/>
              <a:t>nouvel</a:t>
            </a:r>
            <a:r>
              <a:rPr lang="en-AU" sz="2000" dirty="0"/>
              <a:t> </a:t>
            </a:r>
            <a:r>
              <a:rPr lang="en-AU" sz="2000" dirty="0" err="1"/>
              <a:t>arbitre</a:t>
            </a:r>
            <a:r>
              <a:rPr lang="en-AU" sz="2000" dirty="0"/>
              <a:t> de </a:t>
            </a:r>
            <a:r>
              <a:rPr lang="en-AU" sz="2000" dirty="0" err="1"/>
              <a:t>touche</a:t>
            </a:r>
            <a:r>
              <a:rPr lang="en-AU" sz="2000" dirty="0"/>
              <a:t> </a:t>
            </a:r>
            <a:r>
              <a:rPr lang="en-AU" sz="2000" dirty="0" err="1"/>
              <a:t>ajuste</a:t>
            </a:r>
            <a:r>
              <a:rPr lang="en-AU" sz="2000" dirty="0"/>
              <a:t> </a:t>
            </a:r>
            <a:r>
              <a:rPr lang="en-AU" sz="2000" dirty="0" err="1"/>
              <a:t>sa</a:t>
            </a:r>
            <a:r>
              <a:rPr lang="en-AU" sz="2000" dirty="0"/>
              <a:t> position avec </a:t>
            </a:r>
            <a:r>
              <a:rPr lang="en-AU" sz="2000" dirty="0" err="1"/>
              <a:t>l’arbitre</a:t>
            </a:r>
            <a:r>
              <a:rPr lang="en-AU" sz="2000" dirty="0"/>
              <a:t> central</a:t>
            </a:r>
            <a:endParaRPr dirty="0"/>
          </a:p>
        </p:txBody>
      </p:sp>
      <p:sp>
        <p:nvSpPr>
          <p:cNvPr id="1098" name="Google Shape;1098;p89"/>
          <p:cNvSpPr txBox="1">
            <a:spLocks noGrp="1"/>
          </p:cNvSpPr>
          <p:nvPr>
            <p:ph type="title"/>
          </p:nvPr>
        </p:nvSpPr>
        <p:spPr>
          <a:xfrm>
            <a:off x="689650" y="-2"/>
            <a:ext cx="8229600" cy="9372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000"/>
              <a:buFont typeface="Arial"/>
              <a:buNone/>
            </a:pPr>
            <a:r>
              <a:rPr lang="en-AU" sz="4000"/>
              <a:t>Changement : Comment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90"/>
          <p:cNvSpPr/>
          <p:nvPr/>
        </p:nvSpPr>
        <p:spPr>
          <a:xfrm flipH="1">
            <a:off x="8458200" y="2330450"/>
            <a:ext cx="609600" cy="3994150"/>
          </a:xfrm>
          <a:prstGeom prst="rect">
            <a:avLst/>
          </a:prstGeom>
          <a:solidFill>
            <a:srgbClr val="DCDCD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05" name="Google Shape;1105;p90"/>
          <p:cNvSpPr/>
          <p:nvPr/>
        </p:nvSpPr>
        <p:spPr>
          <a:xfrm flipH="1">
            <a:off x="6053138" y="2286000"/>
            <a:ext cx="2438400" cy="399415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106" name="Google Shape;1106;p90"/>
          <p:cNvCxnSpPr/>
          <p:nvPr/>
        </p:nvCxnSpPr>
        <p:spPr>
          <a:xfrm>
            <a:off x="6019800" y="2330450"/>
            <a:ext cx="0" cy="3994150"/>
          </a:xfrm>
          <a:prstGeom prst="straightConnector1">
            <a:avLst/>
          </a:prstGeom>
          <a:noFill/>
          <a:ln w="19050" cap="flat" cmpd="sng">
            <a:solidFill>
              <a:srgbClr val="000000"/>
            </a:solidFill>
            <a:prstDash val="solid"/>
            <a:round/>
            <a:headEnd type="none" w="med" len="med"/>
            <a:tailEnd type="none" w="med" len="med"/>
          </a:ln>
        </p:spPr>
      </p:cxnSp>
      <p:sp>
        <p:nvSpPr>
          <p:cNvPr id="1107" name="Google Shape;1107;p90"/>
          <p:cNvSpPr txBox="1"/>
          <p:nvPr/>
        </p:nvSpPr>
        <p:spPr>
          <a:xfrm>
            <a:off x="6553200" y="266700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08" name="Google Shape;1108;p90"/>
          <p:cNvSpPr txBox="1"/>
          <p:nvPr/>
        </p:nvSpPr>
        <p:spPr>
          <a:xfrm>
            <a:off x="8455025" y="2747963"/>
            <a:ext cx="460375" cy="3444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09" name="Google Shape;1109;p90"/>
          <p:cNvSpPr txBox="1"/>
          <p:nvPr/>
        </p:nvSpPr>
        <p:spPr>
          <a:xfrm>
            <a:off x="7620000" y="4478338"/>
            <a:ext cx="628650" cy="3667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10m</a:t>
            </a:r>
            <a:endParaRPr/>
          </a:p>
        </p:txBody>
      </p:sp>
      <p:cxnSp>
        <p:nvCxnSpPr>
          <p:cNvPr id="1110" name="Google Shape;1110;p90"/>
          <p:cNvCxnSpPr/>
          <p:nvPr/>
        </p:nvCxnSpPr>
        <p:spPr>
          <a:xfrm>
            <a:off x="6477000" y="5683250"/>
            <a:ext cx="2590800" cy="0"/>
          </a:xfrm>
          <a:prstGeom prst="straightConnector1">
            <a:avLst/>
          </a:prstGeom>
          <a:noFill/>
          <a:ln w="9525" cap="flat" cmpd="sng">
            <a:solidFill>
              <a:schemeClr val="dk1"/>
            </a:solidFill>
            <a:prstDash val="dash"/>
            <a:round/>
            <a:headEnd type="none" w="med" len="med"/>
            <a:tailEnd type="none" w="med" len="med"/>
          </a:ln>
        </p:spPr>
      </p:cxnSp>
      <p:cxnSp>
        <p:nvCxnSpPr>
          <p:cNvPr id="1111" name="Google Shape;1111;p90"/>
          <p:cNvCxnSpPr/>
          <p:nvPr/>
        </p:nvCxnSpPr>
        <p:spPr>
          <a:xfrm>
            <a:off x="7772400" y="3244850"/>
            <a:ext cx="609600" cy="0"/>
          </a:xfrm>
          <a:prstGeom prst="straightConnector1">
            <a:avLst/>
          </a:prstGeom>
          <a:noFill/>
          <a:ln w="9525" cap="flat" cmpd="sng">
            <a:solidFill>
              <a:schemeClr val="dk1"/>
            </a:solidFill>
            <a:prstDash val="dash"/>
            <a:round/>
            <a:headEnd type="none" w="med" len="med"/>
            <a:tailEnd type="none" w="med" len="med"/>
          </a:ln>
        </p:spPr>
      </p:cxnSp>
      <p:sp>
        <p:nvSpPr>
          <p:cNvPr id="1112" name="Google Shape;1112;p90"/>
          <p:cNvSpPr txBox="1"/>
          <p:nvPr/>
        </p:nvSpPr>
        <p:spPr>
          <a:xfrm>
            <a:off x="6553200" y="3092450"/>
            <a:ext cx="5016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R1</a:t>
            </a:r>
            <a:endParaRPr sz="1800">
              <a:solidFill>
                <a:srgbClr val="FF0000"/>
              </a:solidFill>
              <a:latin typeface="Arial"/>
              <a:ea typeface="Arial"/>
              <a:cs typeface="Arial"/>
              <a:sym typeface="Arial"/>
            </a:endParaRPr>
          </a:p>
        </p:txBody>
      </p:sp>
      <p:sp>
        <p:nvSpPr>
          <p:cNvPr id="1113" name="Google Shape;1113;p90"/>
          <p:cNvSpPr txBox="1"/>
          <p:nvPr/>
        </p:nvSpPr>
        <p:spPr>
          <a:xfrm>
            <a:off x="5564866" y="4318794"/>
            <a:ext cx="4254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R2</a:t>
            </a:r>
            <a:endParaRPr sz="1800">
              <a:solidFill>
                <a:srgbClr val="FF0000"/>
              </a:solidFill>
              <a:latin typeface="Arial"/>
              <a:ea typeface="Arial"/>
              <a:cs typeface="Arial"/>
              <a:sym typeface="Arial"/>
            </a:endParaRPr>
          </a:p>
        </p:txBody>
      </p:sp>
      <p:sp>
        <p:nvSpPr>
          <p:cNvPr id="1114" name="Google Shape;1114;p90"/>
          <p:cNvSpPr txBox="1"/>
          <p:nvPr/>
        </p:nvSpPr>
        <p:spPr>
          <a:xfrm>
            <a:off x="7696200" y="3016250"/>
            <a:ext cx="762000" cy="1524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AU" sz="800">
                <a:solidFill>
                  <a:schemeClr val="dk1"/>
                </a:solidFill>
                <a:latin typeface="Arial"/>
                <a:ea typeface="Arial"/>
                <a:cs typeface="Arial"/>
                <a:sym typeface="Arial"/>
              </a:rPr>
              <a:t>Mark</a:t>
            </a:r>
            <a:endParaRPr sz="1800">
              <a:solidFill>
                <a:schemeClr val="dk1"/>
              </a:solidFill>
              <a:latin typeface="Arial"/>
              <a:ea typeface="Arial"/>
              <a:cs typeface="Arial"/>
              <a:sym typeface="Arial"/>
            </a:endParaRPr>
          </a:p>
        </p:txBody>
      </p:sp>
      <p:sp>
        <p:nvSpPr>
          <p:cNvPr id="1115" name="Google Shape;1115;p90"/>
          <p:cNvSpPr txBox="1"/>
          <p:nvPr/>
        </p:nvSpPr>
        <p:spPr>
          <a:xfrm>
            <a:off x="7315200" y="3092450"/>
            <a:ext cx="381000" cy="268288"/>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16" name="Google Shape;1116;p90"/>
          <p:cNvSpPr txBox="1"/>
          <p:nvPr/>
        </p:nvSpPr>
        <p:spPr>
          <a:xfrm>
            <a:off x="6521450" y="553085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17" name="Google Shape;1117;p90"/>
          <p:cNvSpPr txBox="1"/>
          <p:nvPr/>
        </p:nvSpPr>
        <p:spPr>
          <a:xfrm>
            <a:off x="7386638" y="556260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18" name="Google Shape;1118;p90"/>
          <p:cNvSpPr txBox="1"/>
          <p:nvPr/>
        </p:nvSpPr>
        <p:spPr>
          <a:xfrm>
            <a:off x="8529638" y="556260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cxnSp>
        <p:nvCxnSpPr>
          <p:cNvPr id="1119" name="Google Shape;1119;p90"/>
          <p:cNvCxnSpPr/>
          <p:nvPr/>
        </p:nvCxnSpPr>
        <p:spPr>
          <a:xfrm>
            <a:off x="6096000" y="2635250"/>
            <a:ext cx="2286000" cy="0"/>
          </a:xfrm>
          <a:prstGeom prst="straightConnector1">
            <a:avLst/>
          </a:prstGeom>
          <a:noFill/>
          <a:ln w="9525" cap="flat" cmpd="sng">
            <a:solidFill>
              <a:schemeClr val="dk1"/>
            </a:solidFill>
            <a:prstDash val="solid"/>
            <a:round/>
            <a:headEnd type="stealth" w="lg" len="lg"/>
            <a:tailEnd type="stealth" w="lg" len="lg"/>
          </a:ln>
        </p:spPr>
      </p:cxnSp>
      <p:sp>
        <p:nvSpPr>
          <p:cNvPr id="1120" name="Google Shape;1120;p90"/>
          <p:cNvSpPr txBox="1"/>
          <p:nvPr/>
        </p:nvSpPr>
        <p:spPr>
          <a:xfrm>
            <a:off x="6978650" y="2286000"/>
            <a:ext cx="62865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10m</a:t>
            </a:r>
            <a:endParaRPr/>
          </a:p>
        </p:txBody>
      </p:sp>
      <p:sp>
        <p:nvSpPr>
          <p:cNvPr id="1121" name="Google Shape;1121;p90"/>
          <p:cNvSpPr/>
          <p:nvPr/>
        </p:nvSpPr>
        <p:spPr>
          <a:xfrm>
            <a:off x="35500" y="1844825"/>
            <a:ext cx="6060600" cy="4176600"/>
          </a:xfrm>
          <a:prstGeom prst="rect">
            <a:avLst/>
          </a:prstGeom>
          <a:noFill/>
          <a:ln>
            <a:noFill/>
          </a:ln>
        </p:spPr>
        <p:txBody>
          <a:bodyPr spcFirstLastPara="1" wrap="square" lIns="91425" tIns="45700" rIns="91425" bIns="45700" anchor="t" anchorCtr="0">
            <a:noAutofit/>
          </a:bodyPr>
          <a:lstStyle/>
          <a:p>
            <a:pPr marL="609600" marR="0" lvl="0" indent="-609600" algn="l" rtl="0">
              <a:spcBef>
                <a:spcPts val="0"/>
              </a:spcBef>
              <a:spcAft>
                <a:spcPts val="0"/>
              </a:spcAft>
              <a:buClr>
                <a:schemeClr val="dk1"/>
              </a:buClr>
              <a:buSzPts val="1900"/>
              <a:buFont typeface="Arial"/>
              <a:buAutoNum type="arabicPeriod"/>
            </a:pPr>
            <a:r>
              <a:rPr lang="en-AU" sz="1900">
                <a:solidFill>
                  <a:schemeClr val="dk1"/>
                </a:solidFill>
              </a:rPr>
              <a:t>L’arbitre central se place entre la ballon et la ligne de touche la plus proche. </a:t>
            </a:r>
            <a:endParaRPr sz="1900">
              <a:solidFill>
                <a:schemeClr val="dk1"/>
              </a:solidFill>
            </a:endParaRPr>
          </a:p>
          <a:p>
            <a:pPr marL="609600" marR="0" lvl="0" indent="-609600" algn="l" rtl="0">
              <a:spcBef>
                <a:spcPts val="0"/>
              </a:spcBef>
              <a:spcAft>
                <a:spcPts val="0"/>
              </a:spcAft>
              <a:buClr>
                <a:schemeClr val="dk1"/>
              </a:buClr>
              <a:buSzPts val="1900"/>
              <a:buFont typeface="Arial"/>
              <a:buAutoNum type="arabicPeriod"/>
            </a:pPr>
            <a:r>
              <a:rPr lang="en-AU" sz="1900">
                <a:solidFill>
                  <a:schemeClr val="dk1"/>
                </a:solidFill>
              </a:rPr>
              <a:t>Une pénalité est accordée par l’arbitre central R1</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R1 </a:t>
            </a:r>
            <a:r>
              <a:rPr lang="en-AU" sz="1900">
                <a:solidFill>
                  <a:schemeClr val="dk1"/>
                </a:solidFill>
              </a:rPr>
              <a:t>communique la faute et la marque</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R2 rentre dans le te</a:t>
            </a:r>
            <a:r>
              <a:rPr lang="en-AU" sz="1900">
                <a:solidFill>
                  <a:schemeClr val="dk1"/>
                </a:solidFill>
              </a:rPr>
              <a:t>rraine à 10m de la marque et communique avec la défense.</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R1 com</a:t>
            </a:r>
            <a:r>
              <a:rPr lang="en-AU" sz="1900">
                <a:solidFill>
                  <a:schemeClr val="dk1"/>
                </a:solidFill>
              </a:rPr>
              <a:t>munique à la défense de reculer à </a:t>
            </a:r>
            <a:r>
              <a:rPr lang="en-AU" sz="1900">
                <a:solidFill>
                  <a:schemeClr val="dk1"/>
                </a:solidFill>
                <a:latin typeface="Arial"/>
                <a:ea typeface="Arial"/>
                <a:cs typeface="Arial"/>
                <a:sym typeface="Arial"/>
              </a:rPr>
              <a:t>10m.</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R1 contr</a:t>
            </a:r>
            <a:r>
              <a:rPr lang="en-AU" sz="1900">
                <a:solidFill>
                  <a:schemeClr val="dk1"/>
                </a:solidFill>
              </a:rPr>
              <a:t>ôle le Tap Ball.</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R2 </a:t>
            </a:r>
            <a:r>
              <a:rPr lang="en-AU" sz="1900">
                <a:solidFill>
                  <a:schemeClr val="dk1"/>
                </a:solidFill>
              </a:rPr>
              <a:t>devient l’arbitre central.</a:t>
            </a:r>
            <a:endParaRPr/>
          </a:p>
          <a:p>
            <a:pPr marL="609600" marR="0" lvl="0" indent="-609600" algn="l" rtl="0">
              <a:spcBef>
                <a:spcPts val="380"/>
              </a:spcBef>
              <a:spcAft>
                <a:spcPts val="0"/>
              </a:spcAft>
              <a:buClr>
                <a:schemeClr val="dk1"/>
              </a:buClr>
              <a:buSzPts val="1900"/>
              <a:buFont typeface="Arial"/>
              <a:buAutoNum type="arabicPeriod"/>
            </a:pPr>
            <a:r>
              <a:rPr lang="en-AU" sz="1900">
                <a:solidFill>
                  <a:schemeClr val="dk1"/>
                </a:solidFill>
                <a:latin typeface="Arial"/>
                <a:ea typeface="Arial"/>
                <a:cs typeface="Arial"/>
                <a:sym typeface="Arial"/>
              </a:rPr>
              <a:t>R1 remplace R2 en tant qu</a:t>
            </a:r>
            <a:r>
              <a:rPr lang="en-AU" sz="1900">
                <a:solidFill>
                  <a:schemeClr val="dk1"/>
                </a:solidFill>
              </a:rPr>
              <a:t>’arbitre de touche.</a:t>
            </a:r>
            <a:endParaRPr/>
          </a:p>
          <a:p>
            <a:pPr marL="609600" marR="0" lvl="0" indent="-488950" algn="l" rtl="0">
              <a:spcBef>
                <a:spcPts val="380"/>
              </a:spcBef>
              <a:spcAft>
                <a:spcPts val="0"/>
              </a:spcAft>
              <a:buClr>
                <a:schemeClr val="dk1"/>
              </a:buClr>
              <a:buSzPts val="1900"/>
              <a:buFont typeface="Arial"/>
              <a:buNone/>
            </a:pPr>
            <a:endParaRPr sz="1900">
              <a:solidFill>
                <a:schemeClr val="dk1"/>
              </a:solidFill>
              <a:latin typeface="Arial"/>
              <a:ea typeface="Arial"/>
              <a:cs typeface="Arial"/>
              <a:sym typeface="Arial"/>
            </a:endParaRPr>
          </a:p>
        </p:txBody>
      </p:sp>
      <p:cxnSp>
        <p:nvCxnSpPr>
          <p:cNvPr id="1122" name="Google Shape;1122;p90"/>
          <p:cNvCxnSpPr/>
          <p:nvPr/>
        </p:nvCxnSpPr>
        <p:spPr>
          <a:xfrm rot="5400000">
            <a:off x="6934200" y="4464050"/>
            <a:ext cx="2438400" cy="0"/>
          </a:xfrm>
          <a:prstGeom prst="straightConnector1">
            <a:avLst/>
          </a:prstGeom>
          <a:noFill/>
          <a:ln w="9525" cap="flat" cmpd="sng">
            <a:solidFill>
              <a:schemeClr val="dk1"/>
            </a:solidFill>
            <a:prstDash val="solid"/>
            <a:round/>
            <a:headEnd type="stealth" w="lg" len="lg"/>
            <a:tailEnd type="stealth" w="lg" len="lg"/>
          </a:ln>
        </p:spPr>
      </p:cxnSp>
      <p:sp>
        <p:nvSpPr>
          <p:cNvPr id="1123" name="Google Shape;1123;p9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Changement sur une pénalité</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91"/>
          <p:cNvSpPr/>
          <p:nvPr/>
        </p:nvSpPr>
        <p:spPr>
          <a:xfrm flipH="1">
            <a:off x="8382000" y="3124200"/>
            <a:ext cx="609600" cy="2895600"/>
          </a:xfrm>
          <a:prstGeom prst="rect">
            <a:avLst/>
          </a:prstGeom>
          <a:solidFill>
            <a:srgbClr val="DCDCD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30" name="Google Shape;1130;p91"/>
          <p:cNvSpPr/>
          <p:nvPr/>
        </p:nvSpPr>
        <p:spPr>
          <a:xfrm flipH="1">
            <a:off x="5943600" y="3124200"/>
            <a:ext cx="2438400" cy="2895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31" name="Google Shape;1131;p91"/>
          <p:cNvSpPr txBox="1">
            <a:spLocks noGrp="1"/>
          </p:cNvSpPr>
          <p:nvPr>
            <p:ph type="body" idx="1"/>
          </p:nvPr>
        </p:nvSpPr>
        <p:spPr>
          <a:xfrm>
            <a:off x="76200" y="3017850"/>
            <a:ext cx="5683200" cy="3306900"/>
          </a:xfrm>
          <a:prstGeom prst="rect">
            <a:avLst/>
          </a:prstGeom>
          <a:noFill/>
          <a:ln>
            <a:noFill/>
          </a:ln>
        </p:spPr>
        <p:txBody>
          <a:bodyPr spcFirstLastPara="1" wrap="square" lIns="91425" tIns="45700" rIns="91425" bIns="45700" anchor="t" anchorCtr="0">
            <a:normAutofit/>
          </a:bodyPr>
          <a:lstStyle/>
          <a:p>
            <a:pPr marL="609600" lvl="0" indent="-609600" algn="l" rtl="0">
              <a:lnSpc>
                <a:spcPct val="90000"/>
              </a:lnSpc>
              <a:spcBef>
                <a:spcPts val="0"/>
              </a:spcBef>
              <a:spcAft>
                <a:spcPts val="0"/>
              </a:spcAft>
              <a:buClr>
                <a:schemeClr val="dk1"/>
              </a:buClr>
              <a:buSzPts val="2220"/>
              <a:buFont typeface="Arial"/>
              <a:buAutoNum type="arabicPeriod"/>
            </a:pPr>
            <a:r>
              <a:rPr lang="en-AU" sz="2400"/>
              <a:t>L’arbitre de touche </a:t>
            </a:r>
            <a:r>
              <a:rPr lang="en-AU" sz="2220"/>
              <a:t>R2 entre sur le terrain en courant en sprint</a:t>
            </a:r>
            <a:endParaRPr/>
          </a:p>
          <a:p>
            <a:pPr marL="609600" lvl="0" indent="-609600" algn="l" rtl="0">
              <a:lnSpc>
                <a:spcPct val="90000"/>
              </a:lnSpc>
              <a:spcBef>
                <a:spcPts val="444"/>
              </a:spcBef>
              <a:spcAft>
                <a:spcPts val="0"/>
              </a:spcAft>
              <a:buClr>
                <a:schemeClr val="dk1"/>
              </a:buClr>
              <a:buSzPts val="2220"/>
              <a:buFont typeface="Arial"/>
              <a:buAutoNum type="arabicPeriod"/>
            </a:pPr>
            <a:r>
              <a:rPr lang="en-AU" sz="2220"/>
              <a:t>Il se positionne sur la nouvelle ligne des 7 m (de la marque précédente)</a:t>
            </a:r>
            <a:endParaRPr/>
          </a:p>
          <a:p>
            <a:pPr marL="609600" lvl="0" indent="-609600" algn="l" rtl="0">
              <a:lnSpc>
                <a:spcPct val="90000"/>
              </a:lnSpc>
              <a:spcBef>
                <a:spcPts val="444"/>
              </a:spcBef>
              <a:spcAft>
                <a:spcPts val="0"/>
              </a:spcAft>
              <a:buClr>
                <a:schemeClr val="dk1"/>
              </a:buClr>
              <a:buSzPts val="2220"/>
              <a:buFont typeface="Arial"/>
              <a:buAutoNum type="arabicPeriod"/>
            </a:pPr>
            <a:r>
              <a:rPr lang="en-AU" sz="2220"/>
              <a:t>Il se place derrière la nouvelle défense</a:t>
            </a:r>
            <a:endParaRPr/>
          </a:p>
          <a:p>
            <a:pPr marL="609600" lvl="0" indent="-609600" algn="l" rtl="0">
              <a:lnSpc>
                <a:spcPct val="90000"/>
              </a:lnSpc>
              <a:spcBef>
                <a:spcPts val="444"/>
              </a:spcBef>
              <a:spcAft>
                <a:spcPts val="0"/>
              </a:spcAft>
              <a:buClr>
                <a:schemeClr val="dk1"/>
              </a:buClr>
              <a:buSzPts val="2220"/>
              <a:buFont typeface="Arial"/>
              <a:buAutoNum type="arabicPeriod"/>
            </a:pPr>
            <a:r>
              <a:rPr lang="en-AU" sz="2220"/>
              <a:t>Il devient le nouvel arbitre central</a:t>
            </a:r>
            <a:endParaRPr/>
          </a:p>
          <a:p>
            <a:pPr marL="609600" lvl="0" indent="-609600" algn="l" rtl="0">
              <a:lnSpc>
                <a:spcPct val="90000"/>
              </a:lnSpc>
              <a:spcBef>
                <a:spcPts val="444"/>
              </a:spcBef>
              <a:spcAft>
                <a:spcPts val="0"/>
              </a:spcAft>
              <a:buClr>
                <a:schemeClr val="dk1"/>
              </a:buClr>
              <a:buSzPts val="2220"/>
              <a:buFont typeface="Arial"/>
              <a:buAutoNum type="arabicPeriod"/>
            </a:pPr>
            <a:r>
              <a:rPr lang="en-AU" sz="2220"/>
              <a:t>L’ancien arbitre central R1 quitte le terrain derrière l’attaque en courant.</a:t>
            </a:r>
            <a:endParaRPr/>
          </a:p>
          <a:p>
            <a:pPr marL="609600" lvl="0" indent="-609600" algn="l" rtl="0">
              <a:lnSpc>
                <a:spcPct val="90000"/>
              </a:lnSpc>
              <a:spcBef>
                <a:spcPts val="444"/>
              </a:spcBef>
              <a:spcAft>
                <a:spcPts val="0"/>
              </a:spcAft>
              <a:buClr>
                <a:schemeClr val="dk1"/>
              </a:buClr>
              <a:buSzPts val="2220"/>
              <a:buFont typeface="Arial"/>
              <a:buAutoNum type="arabicPeriod"/>
            </a:pPr>
            <a:r>
              <a:rPr lang="en-AU" sz="2220"/>
              <a:t>R2 contrôle le Rollball</a:t>
            </a:r>
            <a:endParaRPr/>
          </a:p>
        </p:txBody>
      </p:sp>
      <p:cxnSp>
        <p:nvCxnSpPr>
          <p:cNvPr id="1132" name="Google Shape;1132;p91"/>
          <p:cNvCxnSpPr/>
          <p:nvPr/>
        </p:nvCxnSpPr>
        <p:spPr>
          <a:xfrm>
            <a:off x="5943600" y="3124200"/>
            <a:ext cx="0" cy="2895600"/>
          </a:xfrm>
          <a:prstGeom prst="straightConnector1">
            <a:avLst/>
          </a:prstGeom>
          <a:noFill/>
          <a:ln w="19050" cap="flat" cmpd="sng">
            <a:solidFill>
              <a:srgbClr val="000000"/>
            </a:solidFill>
            <a:prstDash val="solid"/>
            <a:round/>
            <a:headEnd type="none" w="med" len="med"/>
            <a:tailEnd type="none" w="med" len="med"/>
          </a:ln>
        </p:spPr>
      </p:cxnSp>
      <p:cxnSp>
        <p:nvCxnSpPr>
          <p:cNvPr id="1133" name="Google Shape;1133;p91"/>
          <p:cNvCxnSpPr/>
          <p:nvPr/>
        </p:nvCxnSpPr>
        <p:spPr>
          <a:xfrm rot="10800000">
            <a:off x="8915400" y="3733800"/>
            <a:ext cx="0" cy="990600"/>
          </a:xfrm>
          <a:prstGeom prst="straightConnector1">
            <a:avLst/>
          </a:prstGeom>
          <a:noFill/>
          <a:ln w="12700" cap="flat" cmpd="sng">
            <a:solidFill>
              <a:srgbClr val="000000"/>
            </a:solidFill>
            <a:prstDash val="solid"/>
            <a:round/>
            <a:headEnd type="stealth" w="med" len="med"/>
            <a:tailEnd type="stealth" w="med" len="med"/>
          </a:ln>
        </p:spPr>
      </p:cxnSp>
      <p:sp>
        <p:nvSpPr>
          <p:cNvPr id="1134" name="Google Shape;1134;p91"/>
          <p:cNvSpPr txBox="1"/>
          <p:nvPr/>
        </p:nvSpPr>
        <p:spPr>
          <a:xfrm>
            <a:off x="6477000" y="415925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35" name="Google Shape;1135;p91"/>
          <p:cNvSpPr txBox="1"/>
          <p:nvPr/>
        </p:nvSpPr>
        <p:spPr>
          <a:xfrm>
            <a:off x="8499475" y="4114800"/>
            <a:ext cx="460375" cy="3444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36" name="Google Shape;1136;p91"/>
          <p:cNvSpPr txBox="1"/>
          <p:nvPr/>
        </p:nvSpPr>
        <p:spPr>
          <a:xfrm>
            <a:off x="8458200" y="3671888"/>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7m</a:t>
            </a:r>
            <a:endParaRPr/>
          </a:p>
        </p:txBody>
      </p:sp>
      <p:cxnSp>
        <p:nvCxnSpPr>
          <p:cNvPr id="1137" name="Google Shape;1137;p91"/>
          <p:cNvCxnSpPr/>
          <p:nvPr/>
        </p:nvCxnSpPr>
        <p:spPr>
          <a:xfrm>
            <a:off x="7696200" y="4724400"/>
            <a:ext cx="1371600" cy="0"/>
          </a:xfrm>
          <a:prstGeom prst="straightConnector1">
            <a:avLst/>
          </a:prstGeom>
          <a:noFill/>
          <a:ln w="9525" cap="flat" cmpd="sng">
            <a:solidFill>
              <a:schemeClr val="dk1"/>
            </a:solidFill>
            <a:prstDash val="dash"/>
            <a:round/>
            <a:headEnd type="none" w="med" len="med"/>
            <a:tailEnd type="none" w="med" len="med"/>
          </a:ln>
        </p:spPr>
      </p:cxnSp>
      <p:cxnSp>
        <p:nvCxnSpPr>
          <p:cNvPr id="1138" name="Google Shape;1138;p91"/>
          <p:cNvCxnSpPr/>
          <p:nvPr/>
        </p:nvCxnSpPr>
        <p:spPr>
          <a:xfrm>
            <a:off x="6934200" y="3733800"/>
            <a:ext cx="2133600" cy="0"/>
          </a:xfrm>
          <a:prstGeom prst="straightConnector1">
            <a:avLst/>
          </a:prstGeom>
          <a:noFill/>
          <a:ln w="9525" cap="flat" cmpd="sng">
            <a:solidFill>
              <a:schemeClr val="dk1"/>
            </a:solidFill>
            <a:prstDash val="dash"/>
            <a:round/>
            <a:headEnd type="none" w="med" len="med"/>
            <a:tailEnd type="none" w="med" len="med"/>
          </a:ln>
        </p:spPr>
      </p:cxnSp>
      <p:sp>
        <p:nvSpPr>
          <p:cNvPr id="1139" name="Google Shape;1139;p91"/>
          <p:cNvSpPr txBox="1"/>
          <p:nvPr/>
        </p:nvSpPr>
        <p:spPr>
          <a:xfrm>
            <a:off x="8001000" y="5378450"/>
            <a:ext cx="5016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R1</a:t>
            </a:r>
            <a:endParaRPr sz="1800">
              <a:solidFill>
                <a:srgbClr val="FF0000"/>
              </a:solidFill>
              <a:latin typeface="Arial"/>
              <a:ea typeface="Arial"/>
              <a:cs typeface="Arial"/>
              <a:sym typeface="Arial"/>
            </a:endParaRPr>
          </a:p>
        </p:txBody>
      </p:sp>
      <p:sp>
        <p:nvSpPr>
          <p:cNvPr id="1140" name="Google Shape;1140;p91"/>
          <p:cNvSpPr txBox="1"/>
          <p:nvPr/>
        </p:nvSpPr>
        <p:spPr>
          <a:xfrm>
            <a:off x="5562600" y="4692650"/>
            <a:ext cx="4254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R2</a:t>
            </a:r>
            <a:endParaRPr sz="1800">
              <a:solidFill>
                <a:srgbClr val="FF0000"/>
              </a:solidFill>
              <a:latin typeface="Arial"/>
              <a:ea typeface="Arial"/>
              <a:cs typeface="Arial"/>
              <a:sym typeface="Arial"/>
            </a:endParaRPr>
          </a:p>
        </p:txBody>
      </p:sp>
      <p:sp>
        <p:nvSpPr>
          <p:cNvPr id="1141" name="Google Shape;1141;p91"/>
          <p:cNvSpPr txBox="1"/>
          <p:nvPr/>
        </p:nvSpPr>
        <p:spPr>
          <a:xfrm>
            <a:off x="7664450" y="4768850"/>
            <a:ext cx="762000" cy="1524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AU" sz="800">
                <a:solidFill>
                  <a:schemeClr val="dk1"/>
                </a:solidFill>
                <a:latin typeface="Arial"/>
                <a:ea typeface="Arial"/>
                <a:cs typeface="Arial"/>
                <a:sym typeface="Arial"/>
              </a:rPr>
              <a:t>Mark</a:t>
            </a:r>
            <a:endParaRPr sz="1800">
              <a:solidFill>
                <a:schemeClr val="dk1"/>
              </a:solidFill>
              <a:latin typeface="Arial"/>
              <a:ea typeface="Arial"/>
              <a:cs typeface="Arial"/>
              <a:sym typeface="Arial"/>
            </a:endParaRPr>
          </a:p>
        </p:txBody>
      </p:sp>
      <p:sp>
        <p:nvSpPr>
          <p:cNvPr id="1142" name="Google Shape;1142;p91"/>
          <p:cNvSpPr txBox="1"/>
          <p:nvPr/>
        </p:nvSpPr>
        <p:spPr>
          <a:xfrm>
            <a:off x="7239000" y="4576763"/>
            <a:ext cx="381000" cy="268287"/>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43" name="Google Shape;1143;p91"/>
          <p:cNvSpPr txBox="1"/>
          <p:nvPr/>
        </p:nvSpPr>
        <p:spPr>
          <a:xfrm>
            <a:off x="6445250" y="483235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44" name="Google Shape;1144;p91"/>
          <p:cNvSpPr txBox="1"/>
          <p:nvPr/>
        </p:nvSpPr>
        <p:spPr>
          <a:xfrm>
            <a:off x="7310438" y="483235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45" name="Google Shape;1145;p91"/>
          <p:cNvSpPr txBox="1"/>
          <p:nvPr/>
        </p:nvSpPr>
        <p:spPr>
          <a:xfrm>
            <a:off x="8453438" y="483235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cxnSp>
        <p:nvCxnSpPr>
          <p:cNvPr id="1146" name="Google Shape;1146;p91"/>
          <p:cNvCxnSpPr/>
          <p:nvPr/>
        </p:nvCxnSpPr>
        <p:spPr>
          <a:xfrm>
            <a:off x="5988050" y="3352800"/>
            <a:ext cx="2438400" cy="0"/>
          </a:xfrm>
          <a:prstGeom prst="straightConnector1">
            <a:avLst/>
          </a:prstGeom>
          <a:noFill/>
          <a:ln w="9525" cap="flat" cmpd="sng">
            <a:solidFill>
              <a:schemeClr val="dk1"/>
            </a:solidFill>
            <a:prstDash val="solid"/>
            <a:round/>
            <a:headEnd type="stealth" w="lg" len="lg"/>
            <a:tailEnd type="stealth" w="lg" len="lg"/>
          </a:ln>
        </p:spPr>
      </p:cxnSp>
      <p:sp>
        <p:nvSpPr>
          <p:cNvPr id="1147" name="Google Shape;1147;p91"/>
          <p:cNvSpPr txBox="1"/>
          <p:nvPr/>
        </p:nvSpPr>
        <p:spPr>
          <a:xfrm>
            <a:off x="6902450" y="3276600"/>
            <a:ext cx="62865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10m</a:t>
            </a:r>
            <a:endParaRPr/>
          </a:p>
        </p:txBody>
      </p:sp>
      <p:sp>
        <p:nvSpPr>
          <p:cNvPr id="1148" name="Google Shape;1148;p91"/>
          <p:cNvSpPr/>
          <p:nvPr/>
        </p:nvSpPr>
        <p:spPr>
          <a:xfrm>
            <a:off x="5759449" y="3733800"/>
            <a:ext cx="1936745" cy="1066800"/>
          </a:xfrm>
          <a:custGeom>
            <a:avLst/>
            <a:gdLst/>
            <a:ahLst/>
            <a:cxnLst/>
            <a:rect l="l" t="t" r="r" b="b"/>
            <a:pathLst>
              <a:path w="624" h="672" extrusionOk="0">
                <a:moveTo>
                  <a:pt x="0" y="672"/>
                </a:moveTo>
                <a:cubicBezTo>
                  <a:pt x="44" y="464"/>
                  <a:pt x="88" y="256"/>
                  <a:pt x="192" y="144"/>
                </a:cubicBezTo>
                <a:cubicBezTo>
                  <a:pt x="296" y="32"/>
                  <a:pt x="552" y="24"/>
                  <a:pt x="624" y="0"/>
                </a:cubicBezTo>
              </a:path>
            </a:pathLst>
          </a:custGeom>
          <a:noFill/>
          <a:ln w="19050"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49" name="Google Shape;1149;p91"/>
          <p:cNvSpPr/>
          <p:nvPr/>
        </p:nvSpPr>
        <p:spPr>
          <a:xfrm>
            <a:off x="304800" y="1676400"/>
            <a:ext cx="8610600" cy="11430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None/>
            </a:pPr>
            <a:r>
              <a:rPr lang="en-AU" sz="2400" dirty="0" err="1">
                <a:solidFill>
                  <a:schemeClr val="dk1"/>
                </a:solidFill>
              </a:rPr>
              <a:t>L’équipe</a:t>
            </a:r>
            <a:r>
              <a:rPr lang="en-AU" sz="2400" dirty="0">
                <a:solidFill>
                  <a:schemeClr val="dk1"/>
                </a:solidFill>
              </a:rPr>
              <a:t> </a:t>
            </a:r>
            <a:r>
              <a:rPr lang="en-AU" sz="2400" dirty="0" err="1">
                <a:solidFill>
                  <a:schemeClr val="dk1"/>
                </a:solidFill>
              </a:rPr>
              <a:t>attaquante</a:t>
            </a:r>
            <a:r>
              <a:rPr lang="en-AU" sz="2400" dirty="0">
                <a:solidFill>
                  <a:schemeClr val="dk1"/>
                </a:solidFill>
                <a:latin typeface="Arial"/>
                <a:ea typeface="Arial"/>
                <a:cs typeface="Arial"/>
                <a:sym typeface="Arial"/>
              </a:rPr>
              <a:t> (X) </a:t>
            </a:r>
            <a:r>
              <a:rPr lang="en-AU" sz="2400" dirty="0" err="1">
                <a:solidFill>
                  <a:schemeClr val="dk1"/>
                </a:solidFill>
              </a:rPr>
              <a:t>perd</a:t>
            </a:r>
            <a:r>
              <a:rPr lang="en-AU" sz="2400" dirty="0">
                <a:solidFill>
                  <a:schemeClr val="dk1"/>
                </a:solidFill>
              </a:rPr>
              <a:t> la possession</a:t>
            </a:r>
            <a:r>
              <a:rPr lang="en-AU" sz="2400" dirty="0">
                <a:solidFill>
                  <a:schemeClr val="dk1"/>
                </a:solidFill>
                <a:latin typeface="Arial"/>
                <a:ea typeface="Arial"/>
                <a:cs typeface="Arial"/>
                <a:sym typeface="Arial"/>
              </a:rPr>
              <a:t> (6</a:t>
            </a:r>
            <a:r>
              <a:rPr lang="en-AU" sz="2400" baseline="30000" dirty="0">
                <a:solidFill>
                  <a:schemeClr val="dk1"/>
                </a:solidFill>
                <a:latin typeface="Arial"/>
                <a:ea typeface="Arial"/>
                <a:cs typeface="Arial"/>
                <a:sym typeface="Arial"/>
              </a:rPr>
              <a:t>th</a:t>
            </a:r>
            <a:r>
              <a:rPr lang="en-AU" sz="2400" dirty="0">
                <a:solidFill>
                  <a:schemeClr val="dk1"/>
                </a:solidFill>
                <a:latin typeface="Arial"/>
                <a:ea typeface="Arial"/>
                <a:cs typeface="Arial"/>
                <a:sym typeface="Arial"/>
              </a:rPr>
              <a:t>, ½ …)</a:t>
            </a:r>
            <a:r>
              <a:rPr lang="fr-FR" sz="2400" dirty="0">
                <a:solidFill>
                  <a:schemeClr val="dk1"/>
                </a:solidFill>
                <a:latin typeface="Arial"/>
                <a:ea typeface="Arial"/>
                <a:cs typeface="Arial"/>
                <a:sym typeface="Arial"/>
              </a:rPr>
              <a:t> et le </a:t>
            </a:r>
            <a:r>
              <a:rPr lang="fr-FR" sz="2400" dirty="0" err="1">
                <a:solidFill>
                  <a:schemeClr val="dk1"/>
                </a:solidFill>
                <a:latin typeface="Arial"/>
                <a:ea typeface="Arial"/>
                <a:cs typeface="Arial"/>
                <a:sym typeface="Arial"/>
              </a:rPr>
              <a:t>rollball</a:t>
            </a:r>
            <a:r>
              <a:rPr lang="fr-FR" sz="2400" dirty="0">
                <a:solidFill>
                  <a:schemeClr val="dk1"/>
                </a:solidFill>
                <a:latin typeface="Arial"/>
                <a:ea typeface="Arial"/>
                <a:cs typeface="Arial"/>
                <a:sym typeface="Arial"/>
              </a:rPr>
              <a:t> s</a:t>
            </a:r>
            <a:r>
              <a:rPr lang="fr-FR" sz="2400" dirty="0">
                <a:solidFill>
                  <a:schemeClr val="dk1"/>
                </a:solidFill>
              </a:rPr>
              <a:t>’effectue à moins de 10 mètres de l’arbitre de touche</a:t>
            </a:r>
            <a:endParaRPr lang="fr-FR" sz="2400" dirty="0">
              <a:solidFill>
                <a:schemeClr val="dk1"/>
              </a:solidFill>
              <a:latin typeface="Arial"/>
              <a:ea typeface="Arial"/>
              <a:cs typeface="Arial"/>
              <a:sym typeface="Arial"/>
            </a:endParaRPr>
          </a:p>
        </p:txBody>
      </p:sp>
      <p:sp>
        <p:nvSpPr>
          <p:cNvPr id="1150" name="Google Shape;1150;p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Changement </a:t>
            </a:r>
            <a:br>
              <a:rPr lang="en-AU"/>
            </a:br>
            <a:r>
              <a:rPr lang="en-AU"/>
              <a:t>sur une perte de possession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41"/>
                                        </p:tgtEl>
                                        <p:attrNameLst>
                                          <p:attrName>style.visibility</p:attrName>
                                        </p:attrNameLst>
                                      </p:cBhvr>
                                      <p:to>
                                        <p:strVal val="visible"/>
                                      </p:to>
                                    </p:set>
                                    <p:anim calcmode="lin" valueType="num">
                                      <p:cBhvr additive="base">
                                        <p:cTn id="7" dur="500"/>
                                        <p:tgtEl>
                                          <p:spTgt spid="1141"/>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48"/>
                                        </p:tgtEl>
                                        <p:attrNameLst>
                                          <p:attrName>style.visibility</p:attrName>
                                        </p:attrNameLst>
                                      </p:cBhvr>
                                      <p:to>
                                        <p:strVal val="visible"/>
                                      </p:to>
                                    </p:set>
                                    <p:animEffect transition="in" filter="fade">
                                      <p:cBhvr>
                                        <p:cTn id="11" dur="2000"/>
                                        <p:tgtEl>
                                          <p:spTgt spid="1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92"/>
          <p:cNvSpPr/>
          <p:nvPr/>
        </p:nvSpPr>
        <p:spPr>
          <a:xfrm flipH="1">
            <a:off x="8229600" y="2362200"/>
            <a:ext cx="609600" cy="3048000"/>
          </a:xfrm>
          <a:prstGeom prst="rect">
            <a:avLst/>
          </a:prstGeom>
          <a:solidFill>
            <a:srgbClr val="DCDCD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57" name="Google Shape;1157;p92"/>
          <p:cNvSpPr/>
          <p:nvPr/>
        </p:nvSpPr>
        <p:spPr>
          <a:xfrm flipH="1">
            <a:off x="5822950" y="2362200"/>
            <a:ext cx="2438400" cy="304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1158" name="Google Shape;1158;p92"/>
          <p:cNvCxnSpPr/>
          <p:nvPr/>
        </p:nvCxnSpPr>
        <p:spPr>
          <a:xfrm>
            <a:off x="5822950" y="2362200"/>
            <a:ext cx="0" cy="3048000"/>
          </a:xfrm>
          <a:prstGeom prst="straightConnector1">
            <a:avLst/>
          </a:prstGeom>
          <a:noFill/>
          <a:ln w="19050" cap="flat" cmpd="sng">
            <a:solidFill>
              <a:srgbClr val="000000"/>
            </a:solidFill>
            <a:prstDash val="solid"/>
            <a:round/>
            <a:headEnd type="none" w="med" len="med"/>
            <a:tailEnd type="none" w="med" len="med"/>
          </a:ln>
        </p:spPr>
      </p:cxnSp>
      <p:cxnSp>
        <p:nvCxnSpPr>
          <p:cNvPr id="1159" name="Google Shape;1159;p92"/>
          <p:cNvCxnSpPr/>
          <p:nvPr/>
        </p:nvCxnSpPr>
        <p:spPr>
          <a:xfrm rot="10800000">
            <a:off x="8731250" y="3276600"/>
            <a:ext cx="0" cy="990600"/>
          </a:xfrm>
          <a:prstGeom prst="straightConnector1">
            <a:avLst/>
          </a:prstGeom>
          <a:noFill/>
          <a:ln w="12700" cap="flat" cmpd="sng">
            <a:solidFill>
              <a:srgbClr val="000000"/>
            </a:solidFill>
            <a:prstDash val="solid"/>
            <a:round/>
            <a:headEnd type="stealth" w="med" len="med"/>
            <a:tailEnd type="stealth" w="med" len="med"/>
          </a:ln>
        </p:spPr>
      </p:cxnSp>
      <p:sp>
        <p:nvSpPr>
          <p:cNvPr id="1160" name="Google Shape;1160;p92"/>
          <p:cNvSpPr txBox="1"/>
          <p:nvPr/>
        </p:nvSpPr>
        <p:spPr>
          <a:xfrm>
            <a:off x="6356350" y="271145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61" name="Google Shape;1161;p92"/>
          <p:cNvSpPr txBox="1"/>
          <p:nvPr/>
        </p:nvSpPr>
        <p:spPr>
          <a:xfrm>
            <a:off x="8315325" y="2667000"/>
            <a:ext cx="460375" cy="3444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62" name="Google Shape;1162;p92"/>
          <p:cNvSpPr txBox="1"/>
          <p:nvPr/>
        </p:nvSpPr>
        <p:spPr>
          <a:xfrm>
            <a:off x="8305800" y="3595688"/>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7m</a:t>
            </a:r>
            <a:endParaRPr/>
          </a:p>
        </p:txBody>
      </p:sp>
      <p:cxnSp>
        <p:nvCxnSpPr>
          <p:cNvPr id="1163" name="Google Shape;1163;p92"/>
          <p:cNvCxnSpPr/>
          <p:nvPr/>
        </p:nvCxnSpPr>
        <p:spPr>
          <a:xfrm>
            <a:off x="7512050" y="3276600"/>
            <a:ext cx="1371600" cy="0"/>
          </a:xfrm>
          <a:prstGeom prst="straightConnector1">
            <a:avLst/>
          </a:prstGeom>
          <a:noFill/>
          <a:ln w="9525" cap="flat" cmpd="sng">
            <a:solidFill>
              <a:schemeClr val="dk1"/>
            </a:solidFill>
            <a:prstDash val="dash"/>
            <a:round/>
            <a:headEnd type="none" w="med" len="med"/>
            <a:tailEnd type="none" w="med" len="med"/>
          </a:ln>
        </p:spPr>
      </p:cxnSp>
      <p:cxnSp>
        <p:nvCxnSpPr>
          <p:cNvPr id="1164" name="Google Shape;1164;p92"/>
          <p:cNvCxnSpPr/>
          <p:nvPr/>
        </p:nvCxnSpPr>
        <p:spPr>
          <a:xfrm>
            <a:off x="6750050" y="4267200"/>
            <a:ext cx="2133600" cy="0"/>
          </a:xfrm>
          <a:prstGeom prst="straightConnector1">
            <a:avLst/>
          </a:prstGeom>
          <a:noFill/>
          <a:ln w="9525" cap="flat" cmpd="sng">
            <a:solidFill>
              <a:schemeClr val="dk1"/>
            </a:solidFill>
            <a:prstDash val="dash"/>
            <a:round/>
            <a:headEnd type="none" w="med" len="med"/>
            <a:tailEnd type="none" w="med" len="med"/>
          </a:ln>
        </p:spPr>
      </p:cxnSp>
      <p:sp>
        <p:nvSpPr>
          <p:cNvPr id="1165" name="Google Shape;1165;p92"/>
          <p:cNvSpPr txBox="1"/>
          <p:nvPr/>
        </p:nvSpPr>
        <p:spPr>
          <a:xfrm>
            <a:off x="7880350" y="4076700"/>
            <a:ext cx="5016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R1</a:t>
            </a:r>
            <a:endParaRPr sz="1800">
              <a:solidFill>
                <a:srgbClr val="FF0000"/>
              </a:solidFill>
              <a:latin typeface="Arial"/>
              <a:ea typeface="Arial"/>
              <a:cs typeface="Arial"/>
              <a:sym typeface="Arial"/>
            </a:endParaRPr>
          </a:p>
        </p:txBody>
      </p:sp>
      <p:sp>
        <p:nvSpPr>
          <p:cNvPr id="1166" name="Google Shape;1166;p92"/>
          <p:cNvSpPr txBox="1"/>
          <p:nvPr/>
        </p:nvSpPr>
        <p:spPr>
          <a:xfrm>
            <a:off x="5334000" y="4419600"/>
            <a:ext cx="42545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i="1" u="sng">
                <a:solidFill>
                  <a:srgbClr val="FF0000"/>
                </a:solidFill>
                <a:latin typeface="Arial"/>
                <a:ea typeface="Arial"/>
                <a:cs typeface="Arial"/>
                <a:sym typeface="Arial"/>
              </a:rPr>
              <a:t>R2</a:t>
            </a:r>
            <a:endParaRPr sz="1800">
              <a:solidFill>
                <a:srgbClr val="FF0000"/>
              </a:solidFill>
              <a:latin typeface="Arial"/>
              <a:ea typeface="Arial"/>
              <a:cs typeface="Arial"/>
              <a:sym typeface="Arial"/>
            </a:endParaRPr>
          </a:p>
        </p:txBody>
      </p:sp>
      <p:sp>
        <p:nvSpPr>
          <p:cNvPr id="1167" name="Google Shape;1167;p92"/>
          <p:cNvSpPr txBox="1"/>
          <p:nvPr/>
        </p:nvSpPr>
        <p:spPr>
          <a:xfrm>
            <a:off x="7543800" y="3321050"/>
            <a:ext cx="762000" cy="152400"/>
          </a:xfrm>
          <a:prstGeom prst="rect">
            <a:avLst/>
          </a:prstGeom>
          <a:noFill/>
          <a:ln>
            <a:noFill/>
          </a:ln>
        </p:spPr>
        <p:txBody>
          <a:bodyPr spcFirstLastPara="1" wrap="square" lIns="36000" tIns="36000" rIns="36000" bIns="36000" anchor="t" anchorCtr="0">
            <a:noAutofit/>
          </a:bodyPr>
          <a:lstStyle/>
          <a:p>
            <a:pPr marL="0" marR="0" lvl="0" indent="0" algn="l" rtl="0">
              <a:spcBef>
                <a:spcPts val="0"/>
              </a:spcBef>
              <a:spcAft>
                <a:spcPts val="0"/>
              </a:spcAft>
              <a:buNone/>
            </a:pPr>
            <a:r>
              <a:rPr lang="en-AU" sz="800">
                <a:solidFill>
                  <a:schemeClr val="dk1"/>
                </a:solidFill>
                <a:latin typeface="Arial"/>
                <a:ea typeface="Arial"/>
                <a:cs typeface="Arial"/>
                <a:sym typeface="Arial"/>
              </a:rPr>
              <a:t>(la marque)</a:t>
            </a:r>
            <a:endParaRPr sz="1800">
              <a:solidFill>
                <a:schemeClr val="dk1"/>
              </a:solidFill>
              <a:latin typeface="Arial"/>
              <a:ea typeface="Arial"/>
              <a:cs typeface="Arial"/>
              <a:sym typeface="Arial"/>
            </a:endParaRPr>
          </a:p>
        </p:txBody>
      </p:sp>
      <p:sp>
        <p:nvSpPr>
          <p:cNvPr id="1168" name="Google Shape;1168;p92"/>
          <p:cNvSpPr txBox="1"/>
          <p:nvPr/>
        </p:nvSpPr>
        <p:spPr>
          <a:xfrm>
            <a:off x="7118350" y="3128963"/>
            <a:ext cx="381000" cy="268287"/>
          </a:xfrm>
          <a:prstGeom prst="rect">
            <a:avLst/>
          </a:prstGeom>
          <a:noFill/>
          <a:ln w="9525" cap="flat" cmpd="sng">
            <a:solidFill>
              <a:schemeClr val="dk1"/>
            </a:solidFill>
            <a:prstDash val="solid"/>
            <a:miter lim="800000"/>
            <a:headEnd type="none" w="sm" len="sm"/>
            <a:tailEnd type="none" w="sm" len="sm"/>
          </a:ln>
        </p:spPr>
        <p:txBody>
          <a:bodyPr spcFirstLastPara="1" wrap="square" lIns="36000" tIns="36000" rIns="36000" bIns="36000" anchor="t" anchorCtr="0">
            <a:noAutofit/>
          </a:bodyPr>
          <a:lstStyle/>
          <a:p>
            <a:pPr marL="0" marR="0" lvl="0" indent="0" algn="ctr" rtl="0">
              <a:spcBef>
                <a:spcPts val="0"/>
              </a:spcBef>
              <a:spcAft>
                <a:spcPts val="0"/>
              </a:spcAft>
              <a:buNone/>
            </a:pPr>
            <a:r>
              <a:rPr lang="en-AU" sz="1400" b="1">
                <a:solidFill>
                  <a:schemeClr val="dk1"/>
                </a:solidFill>
                <a:latin typeface="Arial"/>
                <a:ea typeface="Arial"/>
                <a:cs typeface="Arial"/>
                <a:sym typeface="Arial"/>
              </a:rPr>
              <a:t>X</a:t>
            </a:r>
            <a:endParaRPr sz="1800">
              <a:solidFill>
                <a:schemeClr val="dk1"/>
              </a:solidFill>
              <a:latin typeface="Arial"/>
              <a:ea typeface="Arial"/>
              <a:cs typeface="Arial"/>
              <a:sym typeface="Arial"/>
            </a:endParaRPr>
          </a:p>
        </p:txBody>
      </p:sp>
      <p:sp>
        <p:nvSpPr>
          <p:cNvPr id="1169" name="Google Shape;1169;p92"/>
          <p:cNvSpPr txBox="1"/>
          <p:nvPr/>
        </p:nvSpPr>
        <p:spPr>
          <a:xfrm>
            <a:off x="6324600" y="3384550"/>
            <a:ext cx="354013"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70" name="Google Shape;1170;p92"/>
          <p:cNvSpPr txBox="1"/>
          <p:nvPr/>
        </p:nvSpPr>
        <p:spPr>
          <a:xfrm>
            <a:off x="7189788" y="338455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sp>
        <p:nvSpPr>
          <p:cNvPr id="1171" name="Google Shape;1171;p92"/>
          <p:cNvSpPr txBox="1"/>
          <p:nvPr/>
        </p:nvSpPr>
        <p:spPr>
          <a:xfrm>
            <a:off x="8269288" y="3384550"/>
            <a:ext cx="354012" cy="273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400" b="1">
                <a:solidFill>
                  <a:schemeClr val="dk1"/>
                </a:solidFill>
                <a:latin typeface="Arial"/>
                <a:ea typeface="Arial"/>
                <a:cs typeface="Arial"/>
                <a:sym typeface="Arial"/>
              </a:rPr>
              <a:t>Y</a:t>
            </a:r>
            <a:endParaRPr sz="1800">
              <a:solidFill>
                <a:schemeClr val="dk1"/>
              </a:solidFill>
              <a:latin typeface="Arial"/>
              <a:ea typeface="Arial"/>
              <a:cs typeface="Arial"/>
              <a:sym typeface="Arial"/>
            </a:endParaRPr>
          </a:p>
        </p:txBody>
      </p:sp>
      <p:cxnSp>
        <p:nvCxnSpPr>
          <p:cNvPr id="1172" name="Google Shape;1172;p92"/>
          <p:cNvCxnSpPr/>
          <p:nvPr/>
        </p:nvCxnSpPr>
        <p:spPr>
          <a:xfrm>
            <a:off x="5822950" y="2590800"/>
            <a:ext cx="2438400" cy="0"/>
          </a:xfrm>
          <a:prstGeom prst="straightConnector1">
            <a:avLst/>
          </a:prstGeom>
          <a:noFill/>
          <a:ln w="9525" cap="flat" cmpd="sng">
            <a:solidFill>
              <a:schemeClr val="dk1"/>
            </a:solidFill>
            <a:prstDash val="solid"/>
            <a:round/>
            <a:headEnd type="stealth" w="lg" len="lg"/>
            <a:tailEnd type="stealth" w="lg" len="lg"/>
          </a:ln>
        </p:spPr>
      </p:cxnSp>
      <p:sp>
        <p:nvSpPr>
          <p:cNvPr id="1173" name="Google Shape;1173;p92"/>
          <p:cNvSpPr txBox="1"/>
          <p:nvPr/>
        </p:nvSpPr>
        <p:spPr>
          <a:xfrm>
            <a:off x="6781800" y="2286000"/>
            <a:ext cx="62865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latin typeface="Arial"/>
                <a:ea typeface="Arial"/>
                <a:cs typeface="Arial"/>
                <a:sym typeface="Arial"/>
              </a:rPr>
              <a:t>10m</a:t>
            </a:r>
            <a:endParaRPr/>
          </a:p>
        </p:txBody>
      </p:sp>
      <p:sp>
        <p:nvSpPr>
          <p:cNvPr id="1174" name="Google Shape;1174;p92"/>
          <p:cNvSpPr/>
          <p:nvPr/>
        </p:nvSpPr>
        <p:spPr>
          <a:xfrm>
            <a:off x="76200" y="1556792"/>
            <a:ext cx="5441950" cy="5112567"/>
          </a:xfrm>
          <a:prstGeom prst="rect">
            <a:avLst/>
          </a:prstGeom>
          <a:noFill/>
          <a:ln>
            <a:noFill/>
          </a:ln>
        </p:spPr>
        <p:txBody>
          <a:bodyPr spcFirstLastPara="1" wrap="square" lIns="91425" tIns="45700" rIns="91425" bIns="45700" anchor="t" anchorCtr="0">
            <a:noAutofit/>
          </a:bodyPr>
          <a:lstStyle/>
          <a:p>
            <a:pPr marL="609600" marR="0" lvl="0" indent="-609600" algn="l" rtl="0">
              <a:spcBef>
                <a:spcPts val="0"/>
              </a:spcBef>
              <a:spcAft>
                <a:spcPts val="0"/>
              </a:spcAft>
              <a:buClr>
                <a:schemeClr val="dk1"/>
              </a:buClr>
              <a:buSzPts val="2000"/>
              <a:buFont typeface="Arial"/>
              <a:buAutoNum type="arabicPeriod"/>
            </a:pPr>
            <a:r>
              <a:rPr lang="en-AU" sz="2000">
                <a:solidFill>
                  <a:schemeClr val="dk1"/>
                </a:solidFill>
              </a:rPr>
              <a:t>L’arbitre de touche</a:t>
            </a:r>
            <a:r>
              <a:rPr lang="en-AU" sz="2000">
                <a:solidFill>
                  <a:schemeClr val="dk1"/>
                </a:solidFill>
                <a:latin typeface="Arial"/>
                <a:ea typeface="Arial"/>
                <a:cs typeface="Arial"/>
                <a:sym typeface="Arial"/>
              </a:rPr>
              <a:t> R2 </a:t>
            </a:r>
            <a:r>
              <a:rPr lang="en-AU" sz="2000">
                <a:solidFill>
                  <a:schemeClr val="dk1"/>
                </a:solidFill>
              </a:rPr>
              <a:t>lit le jeu</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latin typeface="Arial"/>
                <a:ea typeface="Arial"/>
                <a:cs typeface="Arial"/>
                <a:sym typeface="Arial"/>
              </a:rPr>
              <a:t>R2 </a:t>
            </a:r>
            <a:r>
              <a:rPr lang="en-AU" sz="2000">
                <a:solidFill>
                  <a:schemeClr val="dk1"/>
                </a:solidFill>
              </a:rPr>
              <a:t>rentre dans le terrain avant que le ballon n’arrive dans le zone du changement</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rPr>
              <a:t>Le ballon arrive dans la zone</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rPr>
              <a:t>Le toucher intervient</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latin typeface="Arial"/>
                <a:ea typeface="Arial"/>
                <a:cs typeface="Arial"/>
                <a:sym typeface="Arial"/>
              </a:rPr>
              <a:t>R1 </a:t>
            </a:r>
            <a:r>
              <a:rPr lang="en-AU" sz="2000">
                <a:solidFill>
                  <a:schemeClr val="dk1"/>
                </a:solidFill>
              </a:rPr>
              <a:t>valide le toucher</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latin typeface="Arial"/>
                <a:ea typeface="Arial"/>
                <a:cs typeface="Arial"/>
                <a:sym typeface="Arial"/>
              </a:rPr>
              <a:t>R2 </a:t>
            </a:r>
            <a:r>
              <a:rPr lang="en-AU" sz="2000">
                <a:solidFill>
                  <a:schemeClr val="dk1"/>
                </a:solidFill>
              </a:rPr>
              <a:t>parle au </a:t>
            </a:r>
            <a:r>
              <a:rPr lang="en-AU" sz="2000">
                <a:solidFill>
                  <a:schemeClr val="dk1"/>
                </a:solidFill>
                <a:latin typeface="Arial"/>
                <a:ea typeface="Arial"/>
                <a:cs typeface="Arial"/>
                <a:sym typeface="Arial"/>
              </a:rPr>
              <a:t>R1 </a:t>
            </a:r>
            <a:r>
              <a:rPr lang="en-AU" sz="2000">
                <a:solidFill>
                  <a:schemeClr val="dk1"/>
                </a:solidFill>
              </a:rPr>
              <a:t>pour lui dire qu’il a maintenant le contrôle</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latin typeface="Arial"/>
                <a:ea typeface="Arial"/>
                <a:cs typeface="Arial"/>
                <a:sym typeface="Arial"/>
              </a:rPr>
              <a:t>R1 </a:t>
            </a:r>
            <a:r>
              <a:rPr lang="en-AU" sz="2000">
                <a:solidFill>
                  <a:schemeClr val="dk1"/>
                </a:solidFill>
              </a:rPr>
              <a:t>répond en donnant le compte</a:t>
            </a:r>
            <a:br>
              <a:rPr lang="en-AU" sz="2000">
                <a:solidFill>
                  <a:schemeClr val="dk1"/>
                </a:solidFill>
                <a:latin typeface="Arial"/>
                <a:ea typeface="Arial"/>
                <a:cs typeface="Arial"/>
                <a:sym typeface="Arial"/>
              </a:rPr>
            </a:br>
            <a:r>
              <a:rPr lang="en-AU" sz="2000">
                <a:solidFill>
                  <a:schemeClr val="dk1"/>
                </a:solidFill>
                <a:latin typeface="Arial"/>
                <a:ea typeface="Arial"/>
                <a:cs typeface="Arial"/>
                <a:sym typeface="Arial"/>
              </a:rPr>
              <a:t>« 3</a:t>
            </a:r>
            <a:r>
              <a:rPr lang="en-AU" sz="2000">
                <a:solidFill>
                  <a:schemeClr val="dk1"/>
                </a:solidFill>
              </a:rPr>
              <a:t>ème à venir</a:t>
            </a:r>
            <a:r>
              <a:rPr lang="en-AU" sz="2000">
                <a:solidFill>
                  <a:schemeClr val="dk1"/>
                </a:solidFill>
                <a:latin typeface="Arial"/>
                <a:ea typeface="Arial"/>
                <a:cs typeface="Arial"/>
                <a:sym typeface="Arial"/>
              </a:rPr>
              <a:t> »</a:t>
            </a:r>
            <a:endParaRPr/>
          </a:p>
          <a:p>
            <a:pPr marL="609600" marR="0" lvl="0" indent="-609600" algn="l" rtl="0">
              <a:spcBef>
                <a:spcPts val="400"/>
              </a:spcBef>
              <a:spcAft>
                <a:spcPts val="0"/>
              </a:spcAft>
              <a:buClr>
                <a:schemeClr val="dk1"/>
              </a:buClr>
              <a:buSzPts val="2000"/>
              <a:buFont typeface="Arial"/>
              <a:buAutoNum type="arabicPeriod"/>
            </a:pPr>
            <a:r>
              <a:rPr lang="en-AU" sz="2000">
                <a:solidFill>
                  <a:schemeClr val="dk1"/>
                </a:solidFill>
                <a:latin typeface="Arial"/>
                <a:ea typeface="Arial"/>
                <a:cs typeface="Arial"/>
                <a:sym typeface="Arial"/>
              </a:rPr>
              <a:t>R1 </a:t>
            </a:r>
            <a:r>
              <a:rPr lang="en-AU" sz="2000">
                <a:solidFill>
                  <a:schemeClr val="dk1"/>
                </a:solidFill>
              </a:rPr>
              <a:t>court vers la ligne de touche</a:t>
            </a:r>
            <a:r>
              <a:rPr lang="en-AU" sz="2000">
                <a:solidFill>
                  <a:schemeClr val="dk1"/>
                </a:solidFill>
                <a:latin typeface="Arial"/>
                <a:ea typeface="Arial"/>
                <a:cs typeface="Arial"/>
                <a:sym typeface="Arial"/>
              </a:rPr>
              <a:t> </a:t>
            </a:r>
            <a:r>
              <a:rPr lang="en-AU" sz="2000">
                <a:solidFill>
                  <a:schemeClr val="dk1"/>
                </a:solidFill>
              </a:rPr>
              <a:t>et contrôle le</a:t>
            </a:r>
            <a:r>
              <a:rPr lang="en-AU" sz="2000">
                <a:solidFill>
                  <a:schemeClr val="dk1"/>
                </a:solidFill>
                <a:latin typeface="Arial"/>
                <a:ea typeface="Arial"/>
                <a:cs typeface="Arial"/>
                <a:sym typeface="Arial"/>
              </a:rPr>
              <a:t> link &amp; </a:t>
            </a:r>
            <a:r>
              <a:rPr lang="en-AU" sz="2000">
                <a:solidFill>
                  <a:schemeClr val="dk1"/>
                </a:solidFill>
              </a:rPr>
              <a:t>l’ailier</a:t>
            </a:r>
            <a:endParaRPr/>
          </a:p>
          <a:p>
            <a:pPr marL="609600" marR="0" lvl="0" indent="-482600" algn="l" rtl="0">
              <a:spcBef>
                <a:spcPts val="400"/>
              </a:spcBef>
              <a:spcAft>
                <a:spcPts val="0"/>
              </a:spcAft>
              <a:buClr>
                <a:schemeClr val="dk1"/>
              </a:buClr>
              <a:buSzPts val="2000"/>
              <a:buFont typeface="Arial"/>
              <a:buNone/>
            </a:pPr>
            <a:endParaRPr sz="2000">
              <a:solidFill>
                <a:schemeClr val="dk1"/>
              </a:solidFill>
              <a:latin typeface="Arial"/>
              <a:ea typeface="Arial"/>
              <a:cs typeface="Arial"/>
              <a:sym typeface="Arial"/>
            </a:endParaRPr>
          </a:p>
          <a:p>
            <a:pPr marL="609600" marR="0" lvl="0" indent="-482600" algn="l" rtl="0">
              <a:spcBef>
                <a:spcPts val="400"/>
              </a:spcBef>
              <a:spcAft>
                <a:spcPts val="0"/>
              </a:spcAft>
              <a:buClr>
                <a:schemeClr val="dk1"/>
              </a:buClr>
              <a:buSzPts val="2000"/>
              <a:buFont typeface="Arial"/>
              <a:buNone/>
            </a:pPr>
            <a:endParaRPr sz="2000">
              <a:solidFill>
                <a:schemeClr val="dk1"/>
              </a:solidFill>
              <a:latin typeface="Arial"/>
              <a:ea typeface="Arial"/>
              <a:cs typeface="Arial"/>
              <a:sym typeface="Arial"/>
            </a:endParaRPr>
          </a:p>
        </p:txBody>
      </p:sp>
      <p:sp>
        <p:nvSpPr>
          <p:cNvPr id="1175" name="Google Shape;1175;p92"/>
          <p:cNvSpPr txBox="1"/>
          <p:nvPr/>
        </p:nvSpPr>
        <p:spPr>
          <a:xfrm rot="-5400000">
            <a:off x="5379243" y="3253582"/>
            <a:ext cx="715963" cy="304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400">
                <a:solidFill>
                  <a:schemeClr val="dk1"/>
                </a:solidFill>
                <a:latin typeface="Arial"/>
                <a:ea typeface="Arial"/>
                <a:cs typeface="Arial"/>
                <a:sym typeface="Arial"/>
              </a:rPr>
              <a:t>touche</a:t>
            </a:r>
            <a:endParaRPr/>
          </a:p>
        </p:txBody>
      </p:sp>
      <p:sp>
        <p:nvSpPr>
          <p:cNvPr id="1176" name="Google Shape;1176;p92"/>
          <p:cNvSpPr/>
          <p:nvPr/>
        </p:nvSpPr>
        <p:spPr>
          <a:xfrm>
            <a:off x="5791200" y="4610100"/>
            <a:ext cx="1905000" cy="457200"/>
          </a:xfrm>
          <a:custGeom>
            <a:avLst/>
            <a:gdLst/>
            <a:ahLst/>
            <a:cxnLst/>
            <a:rect l="l" t="t" r="r" b="b"/>
            <a:pathLst>
              <a:path w="1905000" h="457200" extrusionOk="0">
                <a:moveTo>
                  <a:pt x="0" y="0"/>
                </a:moveTo>
                <a:cubicBezTo>
                  <a:pt x="12700" y="139700"/>
                  <a:pt x="25400" y="279400"/>
                  <a:pt x="342900" y="355600"/>
                </a:cubicBezTo>
                <a:cubicBezTo>
                  <a:pt x="660400" y="431800"/>
                  <a:pt x="1634067" y="442383"/>
                  <a:pt x="1905000" y="457200"/>
                </a:cubicBezTo>
              </a:path>
            </a:pathLst>
          </a:custGeom>
          <a:no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1177" name="Google Shape;1177;p9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000"/>
              <a:buFont typeface="Arial"/>
              <a:buNone/>
            </a:pPr>
            <a:r>
              <a:rPr lang="en-AU" sz="4000"/>
              <a:t>Changement entre 2 Touch</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67"/>
                                        </p:tgtEl>
                                        <p:attrNameLst>
                                          <p:attrName>style.visibility</p:attrName>
                                        </p:attrNameLst>
                                      </p:cBhvr>
                                      <p:to>
                                        <p:strVal val="visible"/>
                                      </p:to>
                                    </p:set>
                                    <p:anim calcmode="lin" valueType="num">
                                      <p:cBhvr additive="base">
                                        <p:cTn id="7" dur="500"/>
                                        <p:tgtEl>
                                          <p:spTgt spid="116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Google Shape;1182;p93"/>
          <p:cNvSpPr txBox="1">
            <a:spLocks noGrp="1"/>
          </p:cNvSpPr>
          <p:nvPr>
            <p:ph type="title"/>
          </p:nvPr>
        </p:nvSpPr>
        <p:spPr>
          <a:xfrm>
            <a:off x="924732" y="2069913"/>
            <a:ext cx="7128792" cy="136207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000"/>
              <a:buFont typeface="Arial"/>
              <a:buNone/>
            </a:pPr>
            <a:r>
              <a:rPr lang="en-AU"/>
              <a:t>Session pratique !</a:t>
            </a:r>
            <a:br>
              <a:rPr lang="en-AU"/>
            </a:br>
            <a:r>
              <a:rPr lang="en-AU"/>
              <a:t>(60 </a:t>
            </a:r>
            <a:r>
              <a:rPr lang="en-AU" cap="none"/>
              <a:t>mn)</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186"/>
        <p:cNvGrpSpPr/>
        <p:nvPr/>
      </p:nvGrpSpPr>
      <p:grpSpPr>
        <a:xfrm>
          <a:off x="0" y="0"/>
          <a:ext cx="0" cy="0"/>
          <a:chOff x="0" y="0"/>
          <a:chExt cx="0" cy="0"/>
        </a:xfrm>
      </p:grpSpPr>
      <p:sp>
        <p:nvSpPr>
          <p:cNvPr id="1187" name="Google Shape;1187;p94"/>
          <p:cNvSpPr txBox="1">
            <a:spLocks noGrp="1"/>
          </p:cNvSpPr>
          <p:nvPr>
            <p:ph type="title"/>
          </p:nvPr>
        </p:nvSpPr>
        <p:spPr>
          <a:xfrm>
            <a:off x="924732" y="2069913"/>
            <a:ext cx="7128792" cy="711015"/>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410"/>
              <a:buFont typeface="Arial"/>
              <a:buNone/>
            </a:pPr>
            <a:r>
              <a:rPr lang="en-AU" sz="4410"/>
              <a:t>MODULE 6</a:t>
            </a:r>
            <a:br>
              <a:rPr lang="en-AU" sz="4410"/>
            </a:br>
            <a:br>
              <a:rPr lang="en-AU" sz="3600"/>
            </a:br>
            <a:r>
              <a:rPr lang="en-AU" sz="3600"/>
              <a:t>GESTION DES CONFLITS</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192"/>
        <p:cNvGrpSpPr/>
        <p:nvPr/>
      </p:nvGrpSpPr>
      <p:grpSpPr>
        <a:xfrm>
          <a:off x="0" y="0"/>
          <a:ext cx="0" cy="0"/>
          <a:chOff x="0" y="0"/>
          <a:chExt cx="0" cy="0"/>
        </a:xfrm>
      </p:grpSpPr>
      <p:sp>
        <p:nvSpPr>
          <p:cNvPr id="1193" name="Google Shape;1193;p9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Credibilité</a:t>
            </a:r>
            <a:endParaRPr/>
          </a:p>
        </p:txBody>
      </p:sp>
      <p:sp>
        <p:nvSpPr>
          <p:cNvPr id="1194" name="Google Shape;1194;p95"/>
          <p:cNvSpPr txBox="1">
            <a:spLocks noGrp="1"/>
          </p:cNvSpPr>
          <p:nvPr>
            <p:ph type="body" idx="1"/>
          </p:nvPr>
        </p:nvSpPr>
        <p:spPr>
          <a:xfrm>
            <a:off x="287300" y="1528675"/>
            <a:ext cx="8527500" cy="4526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2800"/>
              <a:buNone/>
            </a:pPr>
            <a:r>
              <a:rPr lang="en-AU" sz="2800"/>
              <a:t>La crédibilté est toujours respectée. Vous avez besoin de : </a:t>
            </a:r>
            <a:endParaRPr/>
          </a:p>
          <a:p>
            <a:pPr marL="342900" lvl="0" indent="-342900" algn="l" rtl="0">
              <a:spcBef>
                <a:spcPts val="560"/>
              </a:spcBef>
              <a:spcAft>
                <a:spcPts val="0"/>
              </a:spcAft>
              <a:buClr>
                <a:schemeClr val="dk1"/>
              </a:buClr>
              <a:buSzPts val="2800"/>
              <a:buChar char="•"/>
            </a:pPr>
            <a:r>
              <a:rPr lang="en-AU" sz="2800"/>
              <a:t>Bonne proximité et bonne vision </a:t>
            </a:r>
            <a:endParaRPr/>
          </a:p>
          <a:p>
            <a:pPr marL="342900" lvl="0" indent="-342900" algn="l" rtl="0">
              <a:spcBef>
                <a:spcPts val="560"/>
              </a:spcBef>
              <a:spcAft>
                <a:spcPts val="0"/>
              </a:spcAft>
              <a:buClr>
                <a:schemeClr val="dk1"/>
              </a:buClr>
              <a:buSzPts val="2800"/>
              <a:buChar char="•"/>
            </a:pPr>
            <a:r>
              <a:rPr lang="en-AU" sz="2800"/>
              <a:t>Prendre une décision et communiquer les actions</a:t>
            </a:r>
            <a:endParaRPr/>
          </a:p>
          <a:p>
            <a:pPr marL="342900" lvl="0" indent="-342900" algn="l" rtl="0">
              <a:spcBef>
                <a:spcPts val="560"/>
              </a:spcBef>
              <a:spcAft>
                <a:spcPts val="0"/>
              </a:spcAft>
              <a:buClr>
                <a:schemeClr val="dk1"/>
              </a:buClr>
              <a:buSzPts val="2800"/>
              <a:buChar char="•"/>
            </a:pPr>
            <a:r>
              <a:rPr lang="en-AU" sz="2800"/>
              <a:t>Résoudre la situation, ou créer une voie pour sa résolution</a:t>
            </a:r>
            <a:endParaRPr/>
          </a:p>
          <a:p>
            <a:pPr marL="0" lvl="0" indent="0" algn="l" rtl="0">
              <a:spcBef>
                <a:spcPts val="560"/>
              </a:spcBef>
              <a:spcAft>
                <a:spcPts val="0"/>
              </a:spcAft>
              <a:buClr>
                <a:schemeClr val="dk1"/>
              </a:buClr>
              <a:buSzPts val="2800"/>
              <a:buNone/>
            </a:pPr>
            <a:r>
              <a:rPr lang="en-AU" sz="2800"/>
              <a:t>Qu’est-ce qui fait une décision non crédible ?</a:t>
            </a:r>
            <a:endParaRPr/>
          </a:p>
          <a:p>
            <a:pPr marL="0" lvl="0" indent="0" algn="l" rtl="0">
              <a:spcBef>
                <a:spcPts val="560"/>
              </a:spcBef>
              <a:spcAft>
                <a:spcPts val="0"/>
              </a:spcAft>
              <a:buClr>
                <a:schemeClr val="dk1"/>
              </a:buClr>
              <a:buSzPts val="2800"/>
              <a:buNone/>
            </a:pPr>
            <a:endParaRPr sz="2800"/>
          </a:p>
        </p:txBody>
      </p:sp>
      <p:sp>
        <p:nvSpPr>
          <p:cNvPr id="1195" name="Google Shape;1195;p95"/>
          <p:cNvSpPr/>
          <p:nvPr/>
        </p:nvSpPr>
        <p:spPr>
          <a:xfrm>
            <a:off x="1619675" y="4934628"/>
            <a:ext cx="5904600" cy="818700"/>
          </a:xfrm>
          <a:prstGeom prst="rect">
            <a:avLst/>
          </a:prstGeom>
          <a:solidFill>
            <a:srgbClr val="C4BD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AU" sz="2800" b="0" i="0" u="none" strike="noStrike" cap="none">
                <a:solidFill>
                  <a:srgbClr val="000000"/>
                </a:solidFill>
                <a:latin typeface="Arial"/>
                <a:ea typeface="Arial"/>
                <a:cs typeface="Arial"/>
                <a:sym typeface="Arial"/>
              </a:rPr>
              <a:t>“Did I say you needed to be right?”</a:t>
            </a:r>
            <a:endParaRPr/>
          </a:p>
          <a:p>
            <a:pPr marL="0" marR="0" lvl="0" indent="0" algn="ctr" rtl="0">
              <a:lnSpc>
                <a:spcPct val="100000"/>
              </a:lnSpc>
              <a:spcBef>
                <a:spcPts val="0"/>
              </a:spcBef>
              <a:spcAft>
                <a:spcPts val="0"/>
              </a:spcAft>
              <a:buClr>
                <a:srgbClr val="000000"/>
              </a:buClr>
              <a:buSzPts val="1400"/>
              <a:buFont typeface="Arial"/>
              <a:buNone/>
            </a:pPr>
            <a:r>
              <a:rPr lang="en-AU" b="1" i="1"/>
              <a:t>“Est-ce que j’ai dit qu’il fallait que tu aies raison ?”</a:t>
            </a:r>
            <a:endParaRPr b="1" i="1"/>
          </a:p>
          <a:p>
            <a:pPr marL="0" marR="0" lvl="0" indent="0" algn="r" rtl="0">
              <a:lnSpc>
                <a:spcPct val="100000"/>
              </a:lnSpc>
              <a:spcBef>
                <a:spcPts val="0"/>
              </a:spcBef>
              <a:spcAft>
                <a:spcPts val="0"/>
              </a:spcAft>
              <a:buClr>
                <a:srgbClr val="000000"/>
              </a:buClr>
              <a:buSzPts val="1400"/>
              <a:buFont typeface="Arial"/>
              <a:buNone/>
            </a:pPr>
            <a:r>
              <a:rPr lang="en-AU" sz="1400" i="1">
                <a:solidFill>
                  <a:srgbClr val="000000"/>
                </a:solidFill>
                <a:latin typeface="Arial"/>
                <a:ea typeface="Arial"/>
                <a:cs typeface="Arial"/>
                <a:sym typeface="Arial"/>
              </a:rPr>
              <a:t>Anonymous referee coach</a:t>
            </a:r>
            <a:endParaRPr sz="1400" b="0" i="1" u="none" strike="noStrike" cap="none">
              <a:solidFill>
                <a:srgbClr val="000000"/>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9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Des erreurs – impossible !</a:t>
            </a:r>
            <a:endParaRPr/>
          </a:p>
        </p:txBody>
      </p:sp>
      <p:sp>
        <p:nvSpPr>
          <p:cNvPr id="1202" name="Google Shape;1202;p96"/>
          <p:cNvSpPr txBox="1">
            <a:spLocks noGrp="1"/>
          </p:cNvSpPr>
          <p:nvPr>
            <p:ph type="body" idx="1"/>
          </p:nvPr>
        </p:nvSpPr>
        <p:spPr>
          <a:xfrm>
            <a:off x="457200" y="1600200"/>
            <a:ext cx="4038600" cy="4971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0000"/>
              </a:buClr>
              <a:buSzPts val="2590"/>
              <a:buNone/>
            </a:pPr>
            <a:r>
              <a:rPr lang="en-AU" sz="2590" i="1">
                <a:solidFill>
                  <a:srgbClr val="FF0000"/>
                </a:solidFill>
              </a:rPr>
              <a:t>1…2…6!</a:t>
            </a:r>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chemeClr val="dk1"/>
              </a:buClr>
              <a:buSzPts val="2590"/>
              <a:buNone/>
            </a:pPr>
            <a:endParaRPr sz="2590" i="1">
              <a:solidFill>
                <a:srgbClr val="FF0000"/>
              </a:solidFill>
            </a:endParaRPr>
          </a:p>
          <a:p>
            <a:pPr marL="0" lvl="0" indent="0" algn="l" rtl="0">
              <a:lnSpc>
                <a:spcPct val="90000"/>
              </a:lnSpc>
              <a:spcBef>
                <a:spcPts val="518"/>
              </a:spcBef>
              <a:spcAft>
                <a:spcPts val="0"/>
              </a:spcAft>
              <a:buClr>
                <a:srgbClr val="FF0000"/>
              </a:buClr>
              <a:buSzPts val="2590"/>
              <a:buNone/>
            </a:pPr>
            <a:r>
              <a:rPr lang="en-AU" sz="2590" i="1">
                <a:solidFill>
                  <a:srgbClr val="FF0000"/>
                </a:solidFill>
              </a:rPr>
              <a:t>Moi au moins j’ai un tee-shirt et un nouveau surnom !!</a:t>
            </a:r>
            <a:endParaRPr sz="2590" i="1">
              <a:solidFill>
                <a:srgbClr val="FF0000"/>
              </a:solidFill>
            </a:endParaRPr>
          </a:p>
        </p:txBody>
      </p:sp>
      <p:sp>
        <p:nvSpPr>
          <p:cNvPr id="1203" name="Google Shape;1203;p96"/>
          <p:cNvSpPr txBox="1">
            <a:spLocks noGrp="1"/>
          </p:cNvSpPr>
          <p:nvPr>
            <p:ph type="body" idx="2"/>
          </p:nvPr>
        </p:nvSpPr>
        <p:spPr>
          <a:xfrm>
            <a:off x="4077250" y="1600200"/>
            <a:ext cx="4959300" cy="3970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590"/>
              <a:buChar char="•"/>
            </a:pPr>
            <a:r>
              <a:rPr lang="en-AU" sz="2590"/>
              <a:t>Tout le monde fait des erreurs.</a:t>
            </a:r>
            <a:endParaRPr/>
          </a:p>
          <a:p>
            <a:pPr marL="342900" lvl="0" indent="-342900" algn="l" rtl="0">
              <a:lnSpc>
                <a:spcPct val="90000"/>
              </a:lnSpc>
              <a:spcBef>
                <a:spcPts val="518"/>
              </a:spcBef>
              <a:spcAft>
                <a:spcPts val="0"/>
              </a:spcAft>
              <a:buClr>
                <a:schemeClr val="dk1"/>
              </a:buClr>
              <a:buSzPts val="2590"/>
              <a:buChar char="•"/>
            </a:pPr>
            <a:r>
              <a:rPr lang="en-AU" sz="2590"/>
              <a:t>Reconnaissez votre erreur.</a:t>
            </a:r>
            <a:endParaRPr/>
          </a:p>
          <a:p>
            <a:pPr marL="342900" lvl="0" indent="-342900" algn="l" rtl="0">
              <a:lnSpc>
                <a:spcPct val="90000"/>
              </a:lnSpc>
              <a:spcBef>
                <a:spcPts val="518"/>
              </a:spcBef>
              <a:spcAft>
                <a:spcPts val="0"/>
              </a:spcAft>
              <a:buClr>
                <a:schemeClr val="dk1"/>
              </a:buClr>
              <a:buSzPts val="2590"/>
              <a:buChar char="•"/>
            </a:pPr>
            <a:r>
              <a:rPr lang="en-AU" sz="2590"/>
              <a:t>Reconnaissez la le plus rapidement possible.</a:t>
            </a:r>
            <a:endParaRPr/>
          </a:p>
          <a:p>
            <a:pPr marL="342900" lvl="0" indent="-342900" algn="l" rtl="0">
              <a:lnSpc>
                <a:spcPct val="90000"/>
              </a:lnSpc>
              <a:spcBef>
                <a:spcPts val="518"/>
              </a:spcBef>
              <a:spcAft>
                <a:spcPts val="0"/>
              </a:spcAft>
              <a:buClr>
                <a:schemeClr val="dk1"/>
              </a:buClr>
              <a:buSzPts val="2590"/>
              <a:buChar char="•"/>
            </a:pPr>
            <a:r>
              <a:rPr lang="en-AU" sz="2590"/>
              <a:t>Excusez vous au moment opportun.</a:t>
            </a:r>
            <a:endParaRPr/>
          </a:p>
          <a:p>
            <a:pPr marL="342900" lvl="0" indent="-342900" algn="l" rtl="0">
              <a:lnSpc>
                <a:spcPct val="90000"/>
              </a:lnSpc>
              <a:spcBef>
                <a:spcPts val="518"/>
              </a:spcBef>
              <a:spcAft>
                <a:spcPts val="0"/>
              </a:spcAft>
              <a:buClr>
                <a:schemeClr val="dk1"/>
              </a:buClr>
              <a:buSzPts val="2590"/>
              <a:buChar char="•"/>
            </a:pPr>
            <a:r>
              <a:rPr lang="en-AU" sz="2590"/>
              <a:t>Passez à autre chose</a:t>
            </a:r>
            <a:endParaRPr/>
          </a:p>
          <a:p>
            <a:pPr marL="342900" lvl="0" indent="-342900" algn="l" rtl="0">
              <a:lnSpc>
                <a:spcPct val="90000"/>
              </a:lnSpc>
              <a:spcBef>
                <a:spcPts val="518"/>
              </a:spcBef>
              <a:spcAft>
                <a:spcPts val="0"/>
              </a:spcAft>
              <a:buClr>
                <a:schemeClr val="dk1"/>
              </a:buClr>
              <a:buSzPts val="2590"/>
              <a:buChar char="•"/>
            </a:pPr>
            <a:r>
              <a:rPr lang="en-AU" sz="2590"/>
              <a:t>Les erreurs ne vous rendent pas moins crédible.</a:t>
            </a:r>
            <a:endParaRPr/>
          </a:p>
        </p:txBody>
      </p:sp>
      <p:pic>
        <p:nvPicPr>
          <p:cNvPr id="1204" name="Google Shape;1204;p96" descr="Image may contain: 1 person, sitting"/>
          <p:cNvPicPr preferRelativeResize="0"/>
          <p:nvPr/>
        </p:nvPicPr>
        <p:blipFill rotWithShape="1">
          <a:blip r:embed="rId3">
            <a:alphaModFix/>
          </a:blip>
          <a:srcRect/>
          <a:stretch/>
        </p:blipFill>
        <p:spPr>
          <a:xfrm>
            <a:off x="1259632" y="2060848"/>
            <a:ext cx="2160240" cy="2891922"/>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209"/>
        <p:cNvGrpSpPr/>
        <p:nvPr/>
      </p:nvGrpSpPr>
      <p:grpSpPr>
        <a:xfrm>
          <a:off x="0" y="0"/>
          <a:ext cx="0" cy="0"/>
          <a:chOff x="0" y="0"/>
          <a:chExt cx="0" cy="0"/>
        </a:xfrm>
      </p:grpSpPr>
      <p:sp>
        <p:nvSpPr>
          <p:cNvPr id="1210" name="Google Shape;1210;p9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Gérer les conflits</a:t>
            </a:r>
            <a:endParaRPr/>
          </a:p>
        </p:txBody>
      </p:sp>
      <p:sp>
        <p:nvSpPr>
          <p:cNvPr id="1211" name="Google Shape;1211;p97"/>
          <p:cNvSpPr txBox="1">
            <a:spLocks noGrp="1"/>
          </p:cNvSpPr>
          <p:nvPr>
            <p:ph type="body" idx="1"/>
          </p:nvPr>
        </p:nvSpPr>
        <p:spPr>
          <a:xfrm>
            <a:off x="457200" y="1600200"/>
            <a:ext cx="4038600" cy="5025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B050"/>
              </a:buClr>
              <a:buSzPts val="2800"/>
              <a:buNone/>
            </a:pPr>
            <a:r>
              <a:rPr lang="en-AU" sz="2600" i="1">
                <a:solidFill>
                  <a:srgbClr val="00B050"/>
                </a:solidFill>
              </a:rPr>
              <a:t>FAIRE :</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Ecrire un rapport</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Utiliser les noms</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Echanger avec les capitaines</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Echanger avec les coachs</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Parler calmement et clairement</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Avoir une posture ouverte (mains)</a:t>
            </a:r>
            <a:endParaRPr sz="2600"/>
          </a:p>
          <a:p>
            <a:pPr marL="342900" lvl="0" indent="-330200" algn="l" rtl="0">
              <a:lnSpc>
                <a:spcPct val="90000"/>
              </a:lnSpc>
              <a:spcBef>
                <a:spcPts val="560"/>
              </a:spcBef>
              <a:spcAft>
                <a:spcPts val="0"/>
              </a:spcAft>
              <a:buClr>
                <a:srgbClr val="00B050"/>
              </a:buClr>
              <a:buSzPts val="2600"/>
              <a:buChar char="•"/>
            </a:pPr>
            <a:r>
              <a:rPr lang="en-AU" sz="2600" i="1">
                <a:solidFill>
                  <a:srgbClr val="00B050"/>
                </a:solidFill>
              </a:rPr>
              <a:t>Demander de l’aide</a:t>
            </a:r>
            <a:endParaRPr sz="2600"/>
          </a:p>
        </p:txBody>
      </p:sp>
      <p:sp>
        <p:nvSpPr>
          <p:cNvPr id="1212" name="Google Shape;1212;p97"/>
          <p:cNvSpPr txBox="1">
            <a:spLocks noGrp="1"/>
          </p:cNvSpPr>
          <p:nvPr>
            <p:ph type="body" idx="2"/>
          </p:nvPr>
        </p:nvSpPr>
        <p:spPr>
          <a:xfrm>
            <a:off x="4648200" y="1600200"/>
            <a:ext cx="4038600" cy="4828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0000"/>
              </a:buClr>
              <a:buSzPts val="2800"/>
              <a:buNone/>
            </a:pPr>
            <a:r>
              <a:rPr lang="en-AU" sz="2600">
                <a:solidFill>
                  <a:srgbClr val="FF0000"/>
                </a:solidFill>
              </a:rPr>
              <a:t>NE PAS FAIRE :</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Menacer</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“Un point c’est tout”</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Crier</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Se plaindre</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En venir aux mains</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Prendre des décisions unilatérales</a:t>
            </a:r>
            <a:endParaRPr sz="2600"/>
          </a:p>
          <a:p>
            <a:pPr marL="342900" lvl="0" indent="-330200" algn="l" rtl="0">
              <a:lnSpc>
                <a:spcPct val="90000"/>
              </a:lnSpc>
              <a:spcBef>
                <a:spcPts val="560"/>
              </a:spcBef>
              <a:spcAft>
                <a:spcPts val="0"/>
              </a:spcAft>
              <a:buClr>
                <a:srgbClr val="FF0000"/>
              </a:buClr>
              <a:buSzPts val="2600"/>
              <a:buChar char="•"/>
            </a:pPr>
            <a:r>
              <a:rPr lang="en-AU" sz="2600">
                <a:solidFill>
                  <a:srgbClr val="FF0000"/>
                </a:solidFill>
              </a:rPr>
              <a:t>‘Compenser’ une erreur passée</a:t>
            </a:r>
            <a:endParaRPr sz="2600"/>
          </a:p>
          <a:p>
            <a:pPr marL="0" lvl="0" indent="0" algn="l" rtl="0">
              <a:lnSpc>
                <a:spcPct val="90000"/>
              </a:lnSpc>
              <a:spcBef>
                <a:spcPts val="560"/>
              </a:spcBef>
              <a:spcAft>
                <a:spcPts val="0"/>
              </a:spcAft>
              <a:buClr>
                <a:schemeClr val="dk1"/>
              </a:buClr>
              <a:buSzPts val="2800"/>
              <a:buNone/>
            </a:pPr>
            <a:endParaRPr sz="26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pic>
        <p:nvPicPr>
          <p:cNvPr id="1218" name="Google Shape;1218;p98" descr="Image result for sports conflict images"/>
          <p:cNvPicPr preferRelativeResize="0"/>
          <p:nvPr/>
        </p:nvPicPr>
        <p:blipFill rotWithShape="1">
          <a:blip r:embed="rId3">
            <a:alphaModFix/>
          </a:blip>
          <a:srcRect/>
          <a:stretch/>
        </p:blipFill>
        <p:spPr>
          <a:xfrm>
            <a:off x="5538077" y="2060848"/>
            <a:ext cx="3184079" cy="1783084"/>
          </a:xfrm>
          <a:prstGeom prst="rect">
            <a:avLst/>
          </a:prstGeom>
          <a:noFill/>
          <a:ln>
            <a:noFill/>
          </a:ln>
        </p:spPr>
      </p:pic>
      <p:sp>
        <p:nvSpPr>
          <p:cNvPr id="1219" name="Google Shape;1219;p9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Mauvais comportement</a:t>
            </a:r>
            <a:endParaRPr/>
          </a:p>
        </p:txBody>
      </p:sp>
      <p:pic>
        <p:nvPicPr>
          <p:cNvPr id="1220" name="Google Shape;1220;p98" descr="Image result for sports conflict images"/>
          <p:cNvPicPr preferRelativeResize="0"/>
          <p:nvPr/>
        </p:nvPicPr>
        <p:blipFill rotWithShape="1">
          <a:blip r:embed="rId4">
            <a:alphaModFix/>
          </a:blip>
          <a:srcRect/>
          <a:stretch/>
        </p:blipFill>
        <p:spPr>
          <a:xfrm>
            <a:off x="471379" y="2060848"/>
            <a:ext cx="2504245" cy="1783085"/>
          </a:xfrm>
          <a:prstGeom prst="rect">
            <a:avLst/>
          </a:prstGeom>
          <a:noFill/>
          <a:ln>
            <a:noFill/>
          </a:ln>
        </p:spPr>
      </p:pic>
      <p:sp>
        <p:nvSpPr>
          <p:cNvPr id="1221" name="Google Shape;1221;p98"/>
          <p:cNvSpPr/>
          <p:nvPr/>
        </p:nvSpPr>
        <p:spPr>
          <a:xfrm>
            <a:off x="2598063" y="1345373"/>
            <a:ext cx="2808300" cy="1084500"/>
          </a:xfrm>
          <a:prstGeom prst="wedgeEllipseCallout">
            <a:avLst>
              <a:gd name="adj1" fmla="val -71750"/>
              <a:gd name="adj2" fmla="val 68808"/>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Ce n’est pas un ESSAI !</a:t>
            </a:r>
            <a:endParaRPr/>
          </a:p>
        </p:txBody>
      </p:sp>
      <p:sp>
        <p:nvSpPr>
          <p:cNvPr id="1222" name="Google Shape;1222;p98"/>
          <p:cNvSpPr/>
          <p:nvPr/>
        </p:nvSpPr>
        <p:spPr>
          <a:xfrm>
            <a:off x="5878488" y="4149080"/>
            <a:ext cx="2808300" cy="1084500"/>
          </a:xfrm>
          <a:prstGeom prst="wedgeEllipseCallout">
            <a:avLst>
              <a:gd name="adj1" fmla="val -22726"/>
              <a:gd name="adj2" fmla="val -150033"/>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Hors de ma vue</a:t>
            </a:r>
            <a:endParaRPr/>
          </a:p>
        </p:txBody>
      </p:sp>
      <p:pic>
        <p:nvPicPr>
          <p:cNvPr id="1223" name="Google Shape;1223;p98" descr="Image result for sports conflict images"/>
          <p:cNvPicPr preferRelativeResize="0"/>
          <p:nvPr/>
        </p:nvPicPr>
        <p:blipFill rotWithShape="1">
          <a:blip r:embed="rId5">
            <a:alphaModFix/>
          </a:blip>
          <a:srcRect/>
          <a:stretch/>
        </p:blipFill>
        <p:spPr>
          <a:xfrm>
            <a:off x="3257592" y="4005064"/>
            <a:ext cx="2062874" cy="1884481"/>
          </a:xfrm>
          <a:prstGeom prst="rect">
            <a:avLst/>
          </a:prstGeom>
          <a:noFill/>
          <a:ln>
            <a:noFill/>
          </a:ln>
        </p:spPr>
      </p:pic>
      <p:sp>
        <p:nvSpPr>
          <p:cNvPr id="1224" name="Google Shape;1224;p98"/>
          <p:cNvSpPr/>
          <p:nvPr/>
        </p:nvSpPr>
        <p:spPr>
          <a:xfrm>
            <a:off x="299013" y="4469148"/>
            <a:ext cx="2808300" cy="1084500"/>
          </a:xfrm>
          <a:prstGeom prst="wedgeEllipseCallout">
            <a:avLst>
              <a:gd name="adj1" fmla="val 73858"/>
              <a:gd name="adj2" fmla="val -44875"/>
            </a:avLst>
          </a:prstGeom>
          <a:solidFill>
            <a:schemeClr val="lt1"/>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AU" sz="1800">
                <a:solidFill>
                  <a:schemeClr val="dk1"/>
                </a:solidFill>
              </a:rPr>
              <a:t>Je vais t’éclater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229"/>
        <p:cNvGrpSpPr/>
        <p:nvPr/>
      </p:nvGrpSpPr>
      <p:grpSpPr>
        <a:xfrm>
          <a:off x="0" y="0"/>
          <a:ext cx="0" cy="0"/>
          <a:chOff x="0" y="0"/>
          <a:chExt cx="0" cy="0"/>
        </a:xfrm>
      </p:grpSpPr>
      <p:sp>
        <p:nvSpPr>
          <p:cNvPr id="1230" name="Google Shape;1230;p9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Gravité &amp; escalade</a:t>
            </a:r>
            <a:endParaRPr/>
          </a:p>
        </p:txBody>
      </p:sp>
      <p:grpSp>
        <p:nvGrpSpPr>
          <p:cNvPr id="1231" name="Google Shape;1231;p99"/>
          <p:cNvGrpSpPr/>
          <p:nvPr/>
        </p:nvGrpSpPr>
        <p:grpSpPr>
          <a:xfrm>
            <a:off x="1187624" y="1268760"/>
            <a:ext cx="7128792" cy="4824535"/>
            <a:chOff x="0" y="0"/>
            <a:chExt cx="7128792" cy="4824535"/>
          </a:xfrm>
        </p:grpSpPr>
        <p:sp>
          <p:nvSpPr>
            <p:cNvPr id="1232" name="Google Shape;1232;p99"/>
            <p:cNvSpPr/>
            <p:nvPr/>
          </p:nvSpPr>
          <p:spPr>
            <a:xfrm rot="10800000">
              <a:off x="0" y="0"/>
              <a:ext cx="7128792" cy="964907"/>
            </a:xfrm>
            <a:prstGeom prst="trapezoid">
              <a:avLst>
                <a:gd name="adj" fmla="val 73881"/>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99"/>
            <p:cNvSpPr txBox="1"/>
            <p:nvPr/>
          </p:nvSpPr>
          <p:spPr>
            <a:xfrm>
              <a:off x="1247538" y="0"/>
              <a:ext cx="4633800" cy="964800"/>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rPr>
                <a:t>Rappel à l’ordre</a:t>
              </a:r>
              <a:endParaRPr/>
            </a:p>
          </p:txBody>
        </p:sp>
        <p:sp>
          <p:nvSpPr>
            <p:cNvPr id="1234" name="Google Shape;1234;p99"/>
            <p:cNvSpPr/>
            <p:nvPr/>
          </p:nvSpPr>
          <p:spPr>
            <a:xfrm rot="10800000">
              <a:off x="712879" y="964907"/>
              <a:ext cx="5703033" cy="964907"/>
            </a:xfrm>
            <a:prstGeom prst="trapezoid">
              <a:avLst>
                <a:gd name="adj" fmla="val 73881"/>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99"/>
            <p:cNvSpPr txBox="1"/>
            <p:nvPr/>
          </p:nvSpPr>
          <p:spPr>
            <a:xfrm>
              <a:off x="1710910" y="964907"/>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latin typeface="Arial"/>
                  <a:ea typeface="Arial"/>
                  <a:cs typeface="Arial"/>
                  <a:sym typeface="Arial"/>
                </a:rPr>
                <a:t>Penal</a:t>
              </a:r>
              <a:r>
                <a:rPr lang="en-AU" sz="2400">
                  <a:solidFill>
                    <a:schemeClr val="lt1"/>
                  </a:solidFill>
                </a:rPr>
                <a:t>ité</a:t>
              </a:r>
              <a:endParaRPr/>
            </a:p>
          </p:txBody>
        </p:sp>
        <p:sp>
          <p:nvSpPr>
            <p:cNvPr id="1236" name="Google Shape;1236;p99"/>
            <p:cNvSpPr/>
            <p:nvPr/>
          </p:nvSpPr>
          <p:spPr>
            <a:xfrm rot="10800000">
              <a:off x="1425758" y="1929814"/>
              <a:ext cx="4277275" cy="964907"/>
            </a:xfrm>
            <a:prstGeom prst="trapezoid">
              <a:avLst>
                <a:gd name="adj" fmla="val 73881"/>
              </a:avLst>
            </a:prstGeom>
            <a:solidFill>
              <a:srgbClr val="FFFF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99"/>
            <p:cNvSpPr txBox="1"/>
            <p:nvPr/>
          </p:nvSpPr>
          <p:spPr>
            <a:xfrm>
              <a:off x="2174281" y="1929814"/>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t>Changement forcé</a:t>
              </a:r>
              <a:endParaRPr/>
            </a:p>
          </p:txBody>
        </p:sp>
        <p:sp>
          <p:nvSpPr>
            <p:cNvPr id="1238" name="Google Shape;1238;p99"/>
            <p:cNvSpPr/>
            <p:nvPr/>
          </p:nvSpPr>
          <p:spPr>
            <a:xfrm rot="10800000">
              <a:off x="2138637" y="2894721"/>
              <a:ext cx="2851516" cy="964907"/>
            </a:xfrm>
            <a:prstGeom prst="trapezoid">
              <a:avLst>
                <a:gd name="adj" fmla="val 73881"/>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99"/>
            <p:cNvSpPr txBox="1"/>
            <p:nvPr/>
          </p:nvSpPr>
          <p:spPr>
            <a:xfrm>
              <a:off x="2637653" y="2894721"/>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latin typeface="Arial"/>
                  <a:ea typeface="Arial"/>
                  <a:cs typeface="Arial"/>
                  <a:sym typeface="Arial"/>
                </a:rPr>
                <a:t>Sin Bin</a:t>
              </a:r>
              <a:endParaRPr/>
            </a:p>
          </p:txBody>
        </p:sp>
        <p:sp>
          <p:nvSpPr>
            <p:cNvPr id="1240" name="Google Shape;1240;p99"/>
            <p:cNvSpPr/>
            <p:nvPr/>
          </p:nvSpPr>
          <p:spPr>
            <a:xfrm rot="10800000">
              <a:off x="2851516" y="3859628"/>
              <a:ext cx="1425758" cy="964907"/>
            </a:xfrm>
            <a:prstGeom prst="trapezoid">
              <a:avLst>
                <a:gd name="adj" fmla="val 73881"/>
              </a:avLst>
            </a:prstGeom>
            <a:solidFill>
              <a:srgbClr val="FF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99"/>
            <p:cNvSpPr txBox="1"/>
            <p:nvPr/>
          </p:nvSpPr>
          <p:spPr>
            <a:xfrm>
              <a:off x="2851516" y="3859628"/>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latin typeface="Arial"/>
                  <a:ea typeface="Arial"/>
                  <a:cs typeface="Arial"/>
                  <a:sym typeface="Arial"/>
                </a:rPr>
                <a:t>RoG*</a:t>
              </a:r>
              <a:endParaRPr sz="2400">
                <a:latin typeface="Arial"/>
                <a:ea typeface="Arial"/>
                <a:cs typeface="Arial"/>
                <a:sym typeface="Arial"/>
              </a:endParaRPr>
            </a:p>
          </p:txBody>
        </p:sp>
      </p:grpSp>
      <p:sp>
        <p:nvSpPr>
          <p:cNvPr id="1242" name="Google Shape;1242;p99"/>
          <p:cNvSpPr txBox="1"/>
          <p:nvPr/>
        </p:nvSpPr>
        <p:spPr>
          <a:xfrm>
            <a:off x="841681" y="3777892"/>
            <a:ext cx="1899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rPr>
              <a:t>Effet temporaire</a:t>
            </a:r>
            <a:endParaRPr/>
          </a:p>
        </p:txBody>
      </p:sp>
      <p:sp>
        <p:nvSpPr>
          <p:cNvPr id="1243" name="Google Shape;1243;p99"/>
          <p:cNvSpPr txBox="1"/>
          <p:nvPr/>
        </p:nvSpPr>
        <p:spPr>
          <a:xfrm>
            <a:off x="6417435" y="4174780"/>
            <a:ext cx="206563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AU" sz="1800">
                <a:solidFill>
                  <a:schemeClr val="dk1"/>
                </a:solidFill>
              </a:rPr>
              <a:t>Effet longue durée</a:t>
            </a:r>
            <a:endParaRPr/>
          </a:p>
        </p:txBody>
      </p:sp>
      <p:cxnSp>
        <p:nvCxnSpPr>
          <p:cNvPr id="1244" name="Google Shape;1244;p99"/>
          <p:cNvCxnSpPr/>
          <p:nvPr/>
        </p:nvCxnSpPr>
        <p:spPr>
          <a:xfrm rot="10800000">
            <a:off x="683568" y="3681028"/>
            <a:ext cx="0" cy="493752"/>
          </a:xfrm>
          <a:prstGeom prst="straightConnector1">
            <a:avLst/>
          </a:prstGeom>
          <a:noFill/>
          <a:ln w="9525" cap="flat" cmpd="sng">
            <a:solidFill>
              <a:srgbClr val="4A7DBA"/>
            </a:solidFill>
            <a:prstDash val="solid"/>
            <a:round/>
            <a:headEnd type="none" w="sm" len="sm"/>
            <a:tailEnd type="triangle" w="med" len="med"/>
          </a:ln>
        </p:spPr>
      </p:cxnSp>
      <p:cxnSp>
        <p:nvCxnSpPr>
          <p:cNvPr id="1245" name="Google Shape;1245;p99"/>
          <p:cNvCxnSpPr/>
          <p:nvPr/>
        </p:nvCxnSpPr>
        <p:spPr>
          <a:xfrm>
            <a:off x="683568" y="4174780"/>
            <a:ext cx="2592288" cy="0"/>
          </a:xfrm>
          <a:prstGeom prst="straightConnector1">
            <a:avLst/>
          </a:prstGeom>
          <a:noFill/>
          <a:ln w="9525" cap="flat" cmpd="sng">
            <a:solidFill>
              <a:srgbClr val="4A7DBA"/>
            </a:solidFill>
            <a:prstDash val="solid"/>
            <a:round/>
            <a:headEnd type="none" w="sm" len="sm"/>
            <a:tailEnd type="none" w="sm" len="sm"/>
          </a:ln>
        </p:spPr>
      </p:cxnSp>
      <p:cxnSp>
        <p:nvCxnSpPr>
          <p:cNvPr id="1246" name="Google Shape;1246;p99"/>
          <p:cNvCxnSpPr/>
          <p:nvPr/>
        </p:nvCxnSpPr>
        <p:spPr>
          <a:xfrm>
            <a:off x="6228184" y="4174780"/>
            <a:ext cx="2592288" cy="0"/>
          </a:xfrm>
          <a:prstGeom prst="straightConnector1">
            <a:avLst/>
          </a:prstGeom>
          <a:noFill/>
          <a:ln w="9525" cap="flat" cmpd="sng">
            <a:solidFill>
              <a:srgbClr val="4A7DBA"/>
            </a:solidFill>
            <a:prstDash val="solid"/>
            <a:round/>
            <a:headEnd type="none" w="sm" len="sm"/>
            <a:tailEnd type="none" w="sm" len="sm"/>
          </a:ln>
        </p:spPr>
      </p:cxnSp>
      <p:cxnSp>
        <p:nvCxnSpPr>
          <p:cNvPr id="1247" name="Google Shape;1247;p99"/>
          <p:cNvCxnSpPr/>
          <p:nvPr/>
        </p:nvCxnSpPr>
        <p:spPr>
          <a:xfrm flipH="1">
            <a:off x="8820471" y="4167118"/>
            <a:ext cx="6452" cy="493752"/>
          </a:xfrm>
          <a:prstGeom prst="straightConnector1">
            <a:avLst/>
          </a:prstGeom>
          <a:noFill/>
          <a:ln w="9525" cap="flat" cmpd="sng">
            <a:solidFill>
              <a:srgbClr val="4A7DBA"/>
            </a:solidFill>
            <a:prstDash val="solid"/>
            <a:round/>
            <a:headEnd type="none" w="sm" len="sm"/>
            <a:tailEnd type="triangle" w="med" len="med"/>
          </a:ln>
        </p:spPr>
      </p:cxnSp>
      <p:sp>
        <p:nvSpPr>
          <p:cNvPr id="1248" name="Google Shape;1248;p99"/>
          <p:cNvSpPr txBox="1"/>
          <p:nvPr/>
        </p:nvSpPr>
        <p:spPr>
          <a:xfrm>
            <a:off x="41693" y="6507450"/>
            <a:ext cx="41964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AU" sz="1600" i="1">
                <a:solidFill>
                  <a:schemeClr val="dk1"/>
                </a:solidFill>
              </a:rPr>
              <a:t>*Rest of Game : Exclusion définitive</a:t>
            </a:r>
            <a:endParaRPr sz="1200" i="1"/>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10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Escalade - Avertissement</a:t>
            </a:r>
            <a:endParaRPr/>
          </a:p>
        </p:txBody>
      </p:sp>
      <p:grpSp>
        <p:nvGrpSpPr>
          <p:cNvPr id="1255" name="Google Shape;1255;p100"/>
          <p:cNvGrpSpPr/>
          <p:nvPr/>
        </p:nvGrpSpPr>
        <p:grpSpPr>
          <a:xfrm>
            <a:off x="1187624" y="1268760"/>
            <a:ext cx="7128792" cy="4824535"/>
            <a:chOff x="0" y="0"/>
            <a:chExt cx="7128792" cy="4824535"/>
          </a:xfrm>
        </p:grpSpPr>
        <p:sp>
          <p:nvSpPr>
            <p:cNvPr id="1256" name="Google Shape;1256;p100"/>
            <p:cNvSpPr/>
            <p:nvPr/>
          </p:nvSpPr>
          <p:spPr>
            <a:xfrm rot="10800000">
              <a:off x="0" y="0"/>
              <a:ext cx="7128792" cy="964907"/>
            </a:xfrm>
            <a:prstGeom prst="trapezoid">
              <a:avLst>
                <a:gd name="adj" fmla="val 73881"/>
              </a:avLst>
            </a:prstGeom>
            <a:solidFill>
              <a:srgbClr val="00B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00"/>
            <p:cNvSpPr txBox="1"/>
            <p:nvPr/>
          </p:nvSpPr>
          <p:spPr>
            <a:xfrm>
              <a:off x="1247538" y="0"/>
              <a:ext cx="4633714"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rPr>
                <a:t>Rappel à l’ordre</a:t>
              </a:r>
              <a:endParaRPr/>
            </a:p>
          </p:txBody>
        </p:sp>
        <p:sp>
          <p:nvSpPr>
            <p:cNvPr id="1258" name="Google Shape;1258;p100"/>
            <p:cNvSpPr/>
            <p:nvPr/>
          </p:nvSpPr>
          <p:spPr>
            <a:xfrm rot="10800000">
              <a:off x="712879" y="964907"/>
              <a:ext cx="5703033"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00"/>
            <p:cNvSpPr txBox="1"/>
            <p:nvPr/>
          </p:nvSpPr>
          <p:spPr>
            <a:xfrm>
              <a:off x="1710910" y="964907"/>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60" name="Google Shape;1260;p100"/>
            <p:cNvSpPr/>
            <p:nvPr/>
          </p:nvSpPr>
          <p:spPr>
            <a:xfrm rot="10800000">
              <a:off x="1425758" y="1929814"/>
              <a:ext cx="4277275"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00"/>
            <p:cNvSpPr txBox="1"/>
            <p:nvPr/>
          </p:nvSpPr>
          <p:spPr>
            <a:xfrm>
              <a:off x="2174281" y="1929814"/>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62" name="Google Shape;1262;p100"/>
            <p:cNvSpPr/>
            <p:nvPr/>
          </p:nvSpPr>
          <p:spPr>
            <a:xfrm rot="10800000">
              <a:off x="2138637" y="2894721"/>
              <a:ext cx="2851516"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00"/>
            <p:cNvSpPr txBox="1"/>
            <p:nvPr/>
          </p:nvSpPr>
          <p:spPr>
            <a:xfrm>
              <a:off x="2637653" y="2894721"/>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64" name="Google Shape;1264;p100"/>
            <p:cNvSpPr/>
            <p:nvPr/>
          </p:nvSpPr>
          <p:spPr>
            <a:xfrm rot="10800000">
              <a:off x="2851516" y="3859628"/>
              <a:ext cx="1425758"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00"/>
            <p:cNvSpPr txBox="1"/>
            <p:nvPr/>
          </p:nvSpPr>
          <p:spPr>
            <a:xfrm>
              <a:off x="2851516" y="3859628"/>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grpSp>
      <p:sp>
        <p:nvSpPr>
          <p:cNvPr id="1266" name="Google Shape;1266;p100"/>
          <p:cNvSpPr txBox="1">
            <a:spLocks noGrp="1"/>
          </p:cNvSpPr>
          <p:nvPr>
            <p:ph type="body" idx="1"/>
          </p:nvPr>
        </p:nvSpPr>
        <p:spPr>
          <a:xfrm>
            <a:off x="457200" y="2348880"/>
            <a:ext cx="8229600" cy="3777283"/>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480"/>
              <a:buNone/>
            </a:pPr>
            <a:r>
              <a:rPr lang="en-AU" sz="2480" b="1"/>
              <a:t>Quand </a:t>
            </a:r>
            <a:r>
              <a:rPr lang="en-AU" sz="2480"/>
              <a:t>:</a:t>
            </a:r>
            <a:endParaRPr/>
          </a:p>
          <a:p>
            <a:pPr marL="0" lvl="0" indent="0" algn="l" rtl="0">
              <a:lnSpc>
                <a:spcPct val="80000"/>
              </a:lnSpc>
              <a:spcBef>
                <a:spcPts val="496"/>
              </a:spcBef>
              <a:spcAft>
                <a:spcPts val="0"/>
              </a:spcAft>
              <a:buClr>
                <a:schemeClr val="dk1"/>
              </a:buClr>
              <a:buSzPts val="2480"/>
              <a:buNone/>
            </a:pPr>
            <a:r>
              <a:rPr lang="en-AU" sz="2480"/>
              <a:t>Si une action ne mérite pas une pénalité mais que vous ne souhaitez pas qu’elle se répète.</a:t>
            </a:r>
            <a:endParaRPr/>
          </a:p>
          <a:p>
            <a:pPr marL="0" lvl="0" indent="0" algn="l" rtl="0">
              <a:lnSpc>
                <a:spcPct val="80000"/>
              </a:lnSpc>
              <a:spcBef>
                <a:spcPts val="496"/>
              </a:spcBef>
              <a:spcAft>
                <a:spcPts val="0"/>
              </a:spcAft>
              <a:buClr>
                <a:schemeClr val="dk1"/>
              </a:buClr>
              <a:buSzPts val="2480"/>
              <a:buNone/>
            </a:pPr>
            <a:r>
              <a:rPr lang="en-AU" sz="2480" b="1"/>
              <a:t>Actions </a:t>
            </a:r>
            <a:r>
              <a:rPr lang="en-AU" sz="2480"/>
              <a:t>:</a:t>
            </a:r>
            <a:endParaRPr/>
          </a:p>
          <a:p>
            <a:pPr marL="342900" lvl="0" indent="-342900" algn="l" rtl="0">
              <a:lnSpc>
                <a:spcPct val="80000"/>
              </a:lnSpc>
              <a:spcBef>
                <a:spcPts val="496"/>
              </a:spcBef>
              <a:spcAft>
                <a:spcPts val="0"/>
              </a:spcAft>
              <a:buClr>
                <a:schemeClr val="dk1"/>
              </a:buClr>
              <a:buSzPts val="2480"/>
              <a:buChar char="•"/>
            </a:pPr>
            <a:r>
              <a:rPr lang="en-AU" sz="2480"/>
              <a:t>S’approcher suffisamment pour avoir une intéraction personnelle,</a:t>
            </a:r>
            <a:endParaRPr/>
          </a:p>
          <a:p>
            <a:pPr marL="342900" lvl="0" indent="-342900" algn="l" rtl="0">
              <a:lnSpc>
                <a:spcPct val="80000"/>
              </a:lnSpc>
              <a:spcBef>
                <a:spcPts val="496"/>
              </a:spcBef>
              <a:spcAft>
                <a:spcPts val="0"/>
              </a:spcAft>
              <a:buClr>
                <a:schemeClr val="dk1"/>
              </a:buClr>
              <a:buSzPts val="2480"/>
              <a:buChar char="•"/>
            </a:pPr>
            <a:r>
              <a:rPr lang="en-AU" sz="2480"/>
              <a:t>Indiquez ce que vous voulez qu’il se passe (ou pas) la prochaine fois,</a:t>
            </a:r>
            <a:endParaRPr/>
          </a:p>
          <a:p>
            <a:pPr marL="342900" lvl="0" indent="-342900" algn="l" rtl="0">
              <a:lnSpc>
                <a:spcPct val="80000"/>
              </a:lnSpc>
              <a:spcBef>
                <a:spcPts val="496"/>
              </a:spcBef>
              <a:spcAft>
                <a:spcPts val="0"/>
              </a:spcAft>
              <a:buClr>
                <a:schemeClr val="dk1"/>
              </a:buClr>
              <a:buSzPts val="2480"/>
              <a:buChar char="•"/>
            </a:pPr>
            <a:r>
              <a:rPr lang="en-AU" sz="2480"/>
              <a:t>Arrêtez le jeu temporairement si cela peut stopper un comportement des autres intervenants,</a:t>
            </a:r>
            <a:endParaRPr/>
          </a:p>
          <a:p>
            <a:pPr marL="342900" lvl="0" indent="-342900" algn="l" rtl="0">
              <a:lnSpc>
                <a:spcPct val="80000"/>
              </a:lnSpc>
              <a:spcBef>
                <a:spcPts val="496"/>
              </a:spcBef>
              <a:spcAft>
                <a:spcPts val="0"/>
              </a:spcAft>
              <a:buClr>
                <a:schemeClr val="dk1"/>
              </a:buClr>
              <a:buSzPts val="2480"/>
              <a:buChar char="•"/>
            </a:pPr>
            <a:r>
              <a:rPr lang="en-AU" sz="2480"/>
              <a:t>Restez tranquille pour calmer les ardeurs</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0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Escalade - Penalité</a:t>
            </a:r>
            <a:endParaRPr/>
          </a:p>
        </p:txBody>
      </p:sp>
      <p:grpSp>
        <p:nvGrpSpPr>
          <p:cNvPr id="1273" name="Google Shape;1273;p101"/>
          <p:cNvGrpSpPr/>
          <p:nvPr/>
        </p:nvGrpSpPr>
        <p:grpSpPr>
          <a:xfrm>
            <a:off x="1187624" y="1268760"/>
            <a:ext cx="7128792" cy="4824535"/>
            <a:chOff x="0" y="0"/>
            <a:chExt cx="7128792" cy="4824535"/>
          </a:xfrm>
        </p:grpSpPr>
        <p:sp>
          <p:nvSpPr>
            <p:cNvPr id="1274" name="Google Shape;1274;p101"/>
            <p:cNvSpPr/>
            <p:nvPr/>
          </p:nvSpPr>
          <p:spPr>
            <a:xfrm rot="10800000">
              <a:off x="0" y="0"/>
              <a:ext cx="7128792"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01"/>
            <p:cNvSpPr txBox="1"/>
            <p:nvPr/>
          </p:nvSpPr>
          <p:spPr>
            <a:xfrm>
              <a:off x="1247538" y="0"/>
              <a:ext cx="4633714"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76" name="Google Shape;1276;p101"/>
            <p:cNvSpPr/>
            <p:nvPr/>
          </p:nvSpPr>
          <p:spPr>
            <a:xfrm rot="10800000">
              <a:off x="720065" y="0"/>
              <a:ext cx="5703033" cy="964907"/>
            </a:xfrm>
            <a:prstGeom prst="trapezoid">
              <a:avLst>
                <a:gd name="adj" fmla="val 73881"/>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01"/>
            <p:cNvSpPr txBox="1"/>
            <p:nvPr/>
          </p:nvSpPr>
          <p:spPr>
            <a:xfrm>
              <a:off x="1718095" y="0"/>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solidFill>
                    <a:schemeClr val="lt1"/>
                  </a:solidFill>
                  <a:latin typeface="Arial"/>
                  <a:ea typeface="Arial"/>
                  <a:cs typeface="Arial"/>
                  <a:sym typeface="Arial"/>
                </a:rPr>
                <a:t>Penalty</a:t>
              </a:r>
              <a:endParaRPr/>
            </a:p>
          </p:txBody>
        </p:sp>
        <p:sp>
          <p:nvSpPr>
            <p:cNvPr id="1278" name="Google Shape;1278;p101"/>
            <p:cNvSpPr/>
            <p:nvPr/>
          </p:nvSpPr>
          <p:spPr>
            <a:xfrm rot="10800000">
              <a:off x="1425758" y="1929814"/>
              <a:ext cx="4277275"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101"/>
            <p:cNvSpPr txBox="1"/>
            <p:nvPr/>
          </p:nvSpPr>
          <p:spPr>
            <a:xfrm>
              <a:off x="2174281" y="1929814"/>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80" name="Google Shape;1280;p101"/>
            <p:cNvSpPr/>
            <p:nvPr/>
          </p:nvSpPr>
          <p:spPr>
            <a:xfrm rot="10800000">
              <a:off x="2138637" y="2894721"/>
              <a:ext cx="2851516"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01"/>
            <p:cNvSpPr txBox="1"/>
            <p:nvPr/>
          </p:nvSpPr>
          <p:spPr>
            <a:xfrm>
              <a:off x="2637653" y="2894721"/>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sp>
          <p:nvSpPr>
            <p:cNvPr id="1282" name="Google Shape;1282;p101"/>
            <p:cNvSpPr/>
            <p:nvPr/>
          </p:nvSpPr>
          <p:spPr>
            <a:xfrm rot="10800000">
              <a:off x="2851516" y="3859628"/>
              <a:ext cx="1425758"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01"/>
            <p:cNvSpPr txBox="1"/>
            <p:nvPr/>
          </p:nvSpPr>
          <p:spPr>
            <a:xfrm>
              <a:off x="2851516" y="3859628"/>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solidFill>
                  <a:schemeClr val="lt1"/>
                </a:solidFill>
                <a:latin typeface="Arial"/>
                <a:ea typeface="Arial"/>
                <a:cs typeface="Arial"/>
                <a:sym typeface="Arial"/>
              </a:endParaRPr>
            </a:p>
          </p:txBody>
        </p:sp>
      </p:grpSp>
      <p:sp>
        <p:nvSpPr>
          <p:cNvPr id="1284" name="Google Shape;1284;p101"/>
          <p:cNvSpPr txBox="1">
            <a:spLocks noGrp="1"/>
          </p:cNvSpPr>
          <p:nvPr>
            <p:ph type="body" idx="1"/>
          </p:nvPr>
        </p:nvSpPr>
        <p:spPr>
          <a:xfrm>
            <a:off x="3476742" y="2409123"/>
            <a:ext cx="5266928" cy="3849291"/>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000"/>
              <a:buNone/>
            </a:pPr>
            <a:r>
              <a:rPr lang="en-AU" sz="2000" b="1"/>
              <a:t>Quand </a:t>
            </a:r>
            <a:r>
              <a:rPr lang="en-AU" sz="2000"/>
              <a:t>:</a:t>
            </a:r>
            <a:endParaRPr/>
          </a:p>
          <a:p>
            <a:pPr marL="0" lvl="0" indent="0" algn="l" rtl="0">
              <a:lnSpc>
                <a:spcPct val="80000"/>
              </a:lnSpc>
              <a:spcBef>
                <a:spcPts val="400"/>
              </a:spcBef>
              <a:spcAft>
                <a:spcPts val="0"/>
              </a:spcAft>
              <a:buClr>
                <a:schemeClr val="dk1"/>
              </a:buClr>
              <a:buSzPts val="2000"/>
              <a:buNone/>
            </a:pPr>
            <a:r>
              <a:rPr lang="en-AU" sz="2000"/>
              <a:t>Une situation qui mérite plus qu’un avertissement.</a:t>
            </a:r>
            <a:endParaRPr/>
          </a:p>
          <a:p>
            <a:pPr marL="0" lvl="0" indent="0" algn="l" rtl="0">
              <a:lnSpc>
                <a:spcPct val="80000"/>
              </a:lnSpc>
              <a:spcBef>
                <a:spcPts val="400"/>
              </a:spcBef>
              <a:spcAft>
                <a:spcPts val="0"/>
              </a:spcAft>
              <a:buClr>
                <a:schemeClr val="dk1"/>
              </a:buClr>
              <a:buSzPts val="2000"/>
              <a:buNone/>
            </a:pPr>
            <a:r>
              <a:rPr lang="en-AU" sz="2000" b="1"/>
              <a:t>Actions </a:t>
            </a:r>
            <a:r>
              <a:rPr lang="en-AU" sz="2000"/>
              <a:t>:</a:t>
            </a:r>
            <a:endParaRPr/>
          </a:p>
          <a:p>
            <a:pPr marL="342900" lvl="0" indent="-342900" algn="l" rtl="0">
              <a:lnSpc>
                <a:spcPct val="80000"/>
              </a:lnSpc>
              <a:spcBef>
                <a:spcPts val="400"/>
              </a:spcBef>
              <a:spcAft>
                <a:spcPts val="0"/>
              </a:spcAft>
              <a:buClr>
                <a:schemeClr val="dk1"/>
              </a:buClr>
              <a:buSzPts val="2000"/>
              <a:buChar char="•"/>
            </a:pPr>
            <a:r>
              <a:rPr lang="en-AU" sz="2000"/>
              <a:t>Utilisez votre séquence de pénalité, mais plus lentement.</a:t>
            </a:r>
            <a:endParaRPr/>
          </a:p>
          <a:p>
            <a:pPr marL="342900" lvl="0" indent="-342900" algn="l" rtl="0">
              <a:lnSpc>
                <a:spcPct val="80000"/>
              </a:lnSpc>
              <a:spcBef>
                <a:spcPts val="400"/>
              </a:spcBef>
              <a:spcAft>
                <a:spcPts val="0"/>
              </a:spcAft>
              <a:buClr>
                <a:schemeClr val="dk1"/>
              </a:buClr>
              <a:buSzPts val="2000"/>
              <a:buChar char="•"/>
            </a:pPr>
            <a:r>
              <a:rPr lang="en-AU" sz="2000"/>
              <a:t>Communiquez pour éviter que ça se répète.</a:t>
            </a:r>
            <a:endParaRPr/>
          </a:p>
          <a:p>
            <a:pPr marL="342900" lvl="0" indent="-342900" algn="l" rtl="0">
              <a:lnSpc>
                <a:spcPct val="80000"/>
              </a:lnSpc>
              <a:spcBef>
                <a:spcPts val="400"/>
              </a:spcBef>
              <a:spcAft>
                <a:spcPts val="0"/>
              </a:spcAft>
              <a:buClr>
                <a:schemeClr val="dk1"/>
              </a:buClr>
              <a:buSzPts val="2000"/>
              <a:buChar char="•"/>
            </a:pPr>
            <a:r>
              <a:rPr lang="en-AU" sz="2000"/>
              <a:t>Une petite interruption de jeu peut aider à restaurer l’ordre et à calmer les émotions</a:t>
            </a:r>
            <a:endParaRPr/>
          </a:p>
          <a:p>
            <a:pPr marL="342900" lvl="0" indent="-342900" algn="l" rtl="0">
              <a:lnSpc>
                <a:spcPct val="80000"/>
              </a:lnSpc>
              <a:spcBef>
                <a:spcPts val="400"/>
              </a:spcBef>
              <a:spcAft>
                <a:spcPts val="0"/>
              </a:spcAft>
              <a:buClr>
                <a:schemeClr val="dk1"/>
              </a:buClr>
              <a:buSzPts val="2000"/>
              <a:buChar char="•"/>
            </a:pPr>
            <a:r>
              <a:rPr lang="en-AU" sz="2000"/>
              <a:t>INTERDISEZ la reprise de jeu rapide qui permettrait un avantage - cela retirerait tout l’effet disciplinaire que vous souhaitiez</a:t>
            </a:r>
            <a:endParaRPr/>
          </a:p>
        </p:txBody>
      </p:sp>
      <p:pic>
        <p:nvPicPr>
          <p:cNvPr id="1285" name="Google Shape;1285;p101"/>
          <p:cNvPicPr preferRelativeResize="0"/>
          <p:nvPr/>
        </p:nvPicPr>
        <p:blipFill rotWithShape="1">
          <a:blip r:embed="rId3">
            <a:alphaModFix/>
          </a:blip>
          <a:srcRect/>
          <a:stretch/>
        </p:blipFill>
        <p:spPr>
          <a:xfrm>
            <a:off x="251520" y="2411760"/>
            <a:ext cx="3077069" cy="3849291"/>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10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Escalade - Changement forcé</a:t>
            </a:r>
            <a:endParaRPr/>
          </a:p>
        </p:txBody>
      </p:sp>
      <p:grpSp>
        <p:nvGrpSpPr>
          <p:cNvPr id="1292" name="Google Shape;1292;p102"/>
          <p:cNvGrpSpPr/>
          <p:nvPr/>
        </p:nvGrpSpPr>
        <p:grpSpPr>
          <a:xfrm>
            <a:off x="1187624" y="1268760"/>
            <a:ext cx="7128792" cy="4824535"/>
            <a:chOff x="0" y="0"/>
            <a:chExt cx="7128792" cy="4824535"/>
          </a:xfrm>
        </p:grpSpPr>
        <p:sp>
          <p:nvSpPr>
            <p:cNvPr id="1293" name="Google Shape;1293;p102"/>
            <p:cNvSpPr/>
            <p:nvPr/>
          </p:nvSpPr>
          <p:spPr>
            <a:xfrm rot="10800000">
              <a:off x="0" y="0"/>
              <a:ext cx="7128792"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02"/>
            <p:cNvSpPr txBox="1"/>
            <p:nvPr/>
          </p:nvSpPr>
          <p:spPr>
            <a:xfrm>
              <a:off x="1247538" y="0"/>
              <a:ext cx="4633714"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295" name="Google Shape;1295;p102"/>
            <p:cNvSpPr/>
            <p:nvPr/>
          </p:nvSpPr>
          <p:spPr>
            <a:xfrm rot="10800000">
              <a:off x="712879" y="964907"/>
              <a:ext cx="5703033"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02"/>
            <p:cNvSpPr txBox="1"/>
            <p:nvPr/>
          </p:nvSpPr>
          <p:spPr>
            <a:xfrm>
              <a:off x="1710910" y="964907"/>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297" name="Google Shape;1297;p102"/>
            <p:cNvSpPr/>
            <p:nvPr/>
          </p:nvSpPr>
          <p:spPr>
            <a:xfrm rot="10800000">
              <a:off x="1440172" y="0"/>
              <a:ext cx="4277275" cy="964907"/>
            </a:xfrm>
            <a:prstGeom prst="trapezoid">
              <a:avLst>
                <a:gd name="adj" fmla="val 73881"/>
              </a:avLst>
            </a:prstGeom>
            <a:solidFill>
              <a:srgbClr val="FFFF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02"/>
            <p:cNvSpPr txBox="1"/>
            <p:nvPr/>
          </p:nvSpPr>
          <p:spPr>
            <a:xfrm>
              <a:off x="2188695" y="0"/>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t>Changement forcé</a:t>
              </a:r>
              <a:endParaRPr/>
            </a:p>
          </p:txBody>
        </p:sp>
        <p:sp>
          <p:nvSpPr>
            <p:cNvPr id="1299" name="Google Shape;1299;p102"/>
            <p:cNvSpPr/>
            <p:nvPr/>
          </p:nvSpPr>
          <p:spPr>
            <a:xfrm rot="10800000">
              <a:off x="2138637" y="2894721"/>
              <a:ext cx="2851516"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02"/>
            <p:cNvSpPr txBox="1"/>
            <p:nvPr/>
          </p:nvSpPr>
          <p:spPr>
            <a:xfrm>
              <a:off x="2637653" y="2894721"/>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01" name="Google Shape;1301;p102"/>
            <p:cNvSpPr/>
            <p:nvPr/>
          </p:nvSpPr>
          <p:spPr>
            <a:xfrm rot="10800000">
              <a:off x="2851516" y="3859628"/>
              <a:ext cx="1425758"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02"/>
            <p:cNvSpPr txBox="1"/>
            <p:nvPr/>
          </p:nvSpPr>
          <p:spPr>
            <a:xfrm>
              <a:off x="2851516" y="3859628"/>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grpSp>
      <p:sp>
        <p:nvSpPr>
          <p:cNvPr id="1303" name="Google Shape;1303;p102"/>
          <p:cNvSpPr txBox="1">
            <a:spLocks noGrp="1"/>
          </p:cNvSpPr>
          <p:nvPr>
            <p:ph type="body" idx="1"/>
          </p:nvPr>
        </p:nvSpPr>
        <p:spPr>
          <a:xfrm>
            <a:off x="457200" y="2411760"/>
            <a:ext cx="8229600" cy="3714403"/>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000"/>
              <a:buNone/>
            </a:pPr>
            <a:r>
              <a:rPr lang="en-AU" sz="2000" b="1"/>
              <a:t>Quand </a:t>
            </a:r>
            <a:r>
              <a:rPr lang="en-AU" sz="2000"/>
              <a:t>:</a:t>
            </a:r>
            <a:endParaRPr/>
          </a:p>
          <a:p>
            <a:pPr marL="0" lvl="0" indent="0" algn="l" rtl="0">
              <a:lnSpc>
                <a:spcPct val="80000"/>
              </a:lnSpc>
              <a:spcBef>
                <a:spcPts val="400"/>
              </a:spcBef>
              <a:spcAft>
                <a:spcPts val="0"/>
              </a:spcAft>
              <a:buClr>
                <a:schemeClr val="dk1"/>
              </a:buClr>
              <a:buSzPts val="2000"/>
              <a:buNone/>
            </a:pPr>
            <a:r>
              <a:rPr lang="en-AU" sz="2000"/>
              <a:t>Après une pénalité pour faute répétée, ou une séquence de pénalités différentes, ou un premier acte plus grave qu’une pénalité.</a:t>
            </a:r>
            <a:endParaRPr/>
          </a:p>
          <a:p>
            <a:pPr marL="0" lvl="0" indent="0" algn="l" rtl="0">
              <a:lnSpc>
                <a:spcPct val="80000"/>
              </a:lnSpc>
              <a:spcBef>
                <a:spcPts val="400"/>
              </a:spcBef>
              <a:spcAft>
                <a:spcPts val="0"/>
              </a:spcAft>
              <a:buClr>
                <a:schemeClr val="dk1"/>
              </a:buClr>
              <a:buSzPts val="2000"/>
              <a:buNone/>
            </a:pPr>
            <a:r>
              <a:rPr lang="en-AU" sz="2000" b="1"/>
              <a:t>Actions</a:t>
            </a:r>
            <a:r>
              <a:rPr lang="en-AU" sz="2000"/>
              <a:t>:</a:t>
            </a:r>
            <a:endParaRPr/>
          </a:p>
          <a:p>
            <a:pPr marL="342900" lvl="0" indent="-342900" algn="l" rtl="0">
              <a:lnSpc>
                <a:spcPct val="80000"/>
              </a:lnSpc>
              <a:spcBef>
                <a:spcPts val="400"/>
              </a:spcBef>
              <a:spcAft>
                <a:spcPts val="0"/>
              </a:spcAft>
              <a:buClr>
                <a:schemeClr val="dk1"/>
              </a:buClr>
              <a:buSzPts val="2000"/>
              <a:buChar char="•"/>
            </a:pPr>
            <a:r>
              <a:rPr lang="en-AU" sz="2000"/>
              <a:t>Arrêtez le jeu.  </a:t>
            </a:r>
            <a:endParaRPr/>
          </a:p>
          <a:p>
            <a:pPr marL="342900" lvl="0" indent="-342900" algn="l" rtl="0">
              <a:lnSpc>
                <a:spcPct val="80000"/>
              </a:lnSpc>
              <a:spcBef>
                <a:spcPts val="400"/>
              </a:spcBef>
              <a:spcAft>
                <a:spcPts val="0"/>
              </a:spcAft>
              <a:buClr>
                <a:schemeClr val="dk1"/>
              </a:buClr>
              <a:buSzPts val="2000"/>
              <a:buChar char="•"/>
            </a:pPr>
            <a:r>
              <a:rPr lang="en-AU" sz="2000"/>
              <a:t>Expliquez la manière dont vous souhaitez que les choses se passent dans le futur. Faites en sorte que le jeu puisse reprendre et mettez-vous en position.</a:t>
            </a:r>
            <a:endParaRPr/>
          </a:p>
          <a:p>
            <a:pPr marL="342900" lvl="0" indent="-342900" algn="l" rtl="0">
              <a:lnSpc>
                <a:spcPct val="80000"/>
              </a:lnSpc>
              <a:spcBef>
                <a:spcPts val="400"/>
              </a:spcBef>
              <a:spcAft>
                <a:spcPts val="0"/>
              </a:spcAft>
              <a:buClr>
                <a:schemeClr val="dk1"/>
              </a:buClr>
              <a:buSzPts val="2000"/>
              <a:buChar char="•"/>
            </a:pPr>
            <a:r>
              <a:rPr lang="en-AU" sz="2000"/>
              <a:t>Maintenant, faites le changement de joueur. </a:t>
            </a:r>
            <a:endParaRPr/>
          </a:p>
          <a:p>
            <a:pPr marL="342900" lvl="0" indent="-342900" algn="l" rtl="0">
              <a:lnSpc>
                <a:spcPct val="80000"/>
              </a:lnSpc>
              <a:spcBef>
                <a:spcPts val="400"/>
              </a:spcBef>
              <a:spcAft>
                <a:spcPts val="0"/>
              </a:spcAft>
              <a:buClr>
                <a:schemeClr val="dk1"/>
              </a:buClr>
              <a:buSzPts val="2000"/>
              <a:buChar char="•"/>
            </a:pPr>
            <a:r>
              <a:rPr lang="en-AU" sz="2000"/>
              <a:t>Reprenez le jeu immédiatement.</a:t>
            </a:r>
            <a:endParaRPr/>
          </a:p>
          <a:p>
            <a:pPr marL="342900" lvl="0" indent="-342900" algn="l" rtl="0">
              <a:lnSpc>
                <a:spcPct val="80000"/>
              </a:lnSpc>
              <a:spcBef>
                <a:spcPts val="400"/>
              </a:spcBef>
              <a:spcAft>
                <a:spcPts val="0"/>
              </a:spcAft>
              <a:buClr>
                <a:schemeClr val="dk1"/>
              </a:buClr>
              <a:buSzPts val="2000"/>
              <a:buChar char="•"/>
            </a:pPr>
            <a:r>
              <a:rPr lang="en-AU" sz="2000"/>
              <a:t>Assurez-vous que le changement a bien eu lieu correctement et que le joueur entrant est bien en-jeu (à l’aide de l’arbitre de touche) </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sp>
        <p:nvSpPr>
          <p:cNvPr id="1309" name="Google Shape;1309;p1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Escalade - Sin bin</a:t>
            </a:r>
            <a:endParaRPr/>
          </a:p>
        </p:txBody>
      </p:sp>
      <p:grpSp>
        <p:nvGrpSpPr>
          <p:cNvPr id="1310" name="Google Shape;1310;p103"/>
          <p:cNvGrpSpPr/>
          <p:nvPr/>
        </p:nvGrpSpPr>
        <p:grpSpPr>
          <a:xfrm>
            <a:off x="1187624" y="1268760"/>
            <a:ext cx="7128792" cy="4824535"/>
            <a:chOff x="0" y="0"/>
            <a:chExt cx="7128792" cy="4824535"/>
          </a:xfrm>
        </p:grpSpPr>
        <p:sp>
          <p:nvSpPr>
            <p:cNvPr id="1311" name="Google Shape;1311;p103"/>
            <p:cNvSpPr/>
            <p:nvPr/>
          </p:nvSpPr>
          <p:spPr>
            <a:xfrm rot="10800000">
              <a:off x="0" y="0"/>
              <a:ext cx="7128792"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03"/>
            <p:cNvSpPr txBox="1"/>
            <p:nvPr/>
          </p:nvSpPr>
          <p:spPr>
            <a:xfrm>
              <a:off x="1247538" y="0"/>
              <a:ext cx="4633714"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13" name="Google Shape;1313;p103"/>
            <p:cNvSpPr/>
            <p:nvPr/>
          </p:nvSpPr>
          <p:spPr>
            <a:xfrm rot="10800000">
              <a:off x="712879" y="964907"/>
              <a:ext cx="5703033"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03"/>
            <p:cNvSpPr txBox="1"/>
            <p:nvPr/>
          </p:nvSpPr>
          <p:spPr>
            <a:xfrm>
              <a:off x="1710910" y="964907"/>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15" name="Google Shape;1315;p103"/>
            <p:cNvSpPr/>
            <p:nvPr/>
          </p:nvSpPr>
          <p:spPr>
            <a:xfrm rot="10800000">
              <a:off x="1440172" y="0"/>
              <a:ext cx="4277275"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03"/>
            <p:cNvSpPr txBox="1"/>
            <p:nvPr/>
          </p:nvSpPr>
          <p:spPr>
            <a:xfrm>
              <a:off x="2188695" y="0"/>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17" name="Google Shape;1317;p103"/>
            <p:cNvSpPr/>
            <p:nvPr/>
          </p:nvSpPr>
          <p:spPr>
            <a:xfrm rot="10800000">
              <a:off x="2160252" y="0"/>
              <a:ext cx="2851516" cy="964907"/>
            </a:xfrm>
            <a:prstGeom prst="trapezoid">
              <a:avLst>
                <a:gd name="adj" fmla="val 73881"/>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03"/>
            <p:cNvSpPr txBox="1"/>
            <p:nvPr/>
          </p:nvSpPr>
          <p:spPr>
            <a:xfrm>
              <a:off x="2659267" y="0"/>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latin typeface="Arial"/>
                  <a:ea typeface="Arial"/>
                  <a:cs typeface="Arial"/>
                  <a:sym typeface="Arial"/>
                </a:rPr>
                <a:t>Sin bin</a:t>
              </a:r>
              <a:endParaRPr/>
            </a:p>
          </p:txBody>
        </p:sp>
        <p:sp>
          <p:nvSpPr>
            <p:cNvPr id="1319" name="Google Shape;1319;p103"/>
            <p:cNvSpPr/>
            <p:nvPr/>
          </p:nvSpPr>
          <p:spPr>
            <a:xfrm rot="10800000">
              <a:off x="2851516" y="3859628"/>
              <a:ext cx="1425758"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103"/>
            <p:cNvSpPr txBox="1"/>
            <p:nvPr/>
          </p:nvSpPr>
          <p:spPr>
            <a:xfrm>
              <a:off x="2851516" y="3859628"/>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grpSp>
      <p:sp>
        <p:nvSpPr>
          <p:cNvPr id="1321" name="Google Shape;1321;p103"/>
          <p:cNvSpPr txBox="1">
            <a:spLocks noGrp="1"/>
          </p:cNvSpPr>
          <p:nvPr>
            <p:ph type="body" idx="1"/>
          </p:nvPr>
        </p:nvSpPr>
        <p:spPr>
          <a:xfrm>
            <a:off x="457200" y="2276872"/>
            <a:ext cx="8229600" cy="396044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Clr>
                <a:schemeClr val="dk1"/>
              </a:buClr>
              <a:buSzPts val="2000"/>
              <a:buNone/>
            </a:pPr>
            <a:r>
              <a:rPr lang="en-AU" sz="2000" b="1"/>
              <a:t>Quand </a:t>
            </a:r>
            <a:r>
              <a:rPr lang="en-AU" sz="2000"/>
              <a:t>:</a:t>
            </a:r>
            <a:endParaRPr/>
          </a:p>
          <a:p>
            <a:pPr marL="0" lvl="0" indent="0" algn="l" rtl="0">
              <a:lnSpc>
                <a:spcPct val="80000"/>
              </a:lnSpc>
              <a:spcBef>
                <a:spcPts val="400"/>
              </a:spcBef>
              <a:spcAft>
                <a:spcPts val="0"/>
              </a:spcAft>
              <a:buClr>
                <a:schemeClr val="dk1"/>
              </a:buClr>
              <a:buSzPts val="2000"/>
              <a:buNone/>
            </a:pPr>
            <a:r>
              <a:rPr lang="en-AU" sz="2000"/>
              <a:t>Escalade après un changement forcé. Faute volontaire ou actes de violence. </a:t>
            </a:r>
            <a:endParaRPr/>
          </a:p>
          <a:p>
            <a:pPr marL="0" lvl="0" indent="0" algn="l" rtl="0">
              <a:lnSpc>
                <a:spcPct val="80000"/>
              </a:lnSpc>
              <a:spcBef>
                <a:spcPts val="400"/>
              </a:spcBef>
              <a:spcAft>
                <a:spcPts val="0"/>
              </a:spcAft>
              <a:buClr>
                <a:schemeClr val="dk1"/>
              </a:buClr>
              <a:buSzPts val="2000"/>
              <a:buNone/>
            </a:pPr>
            <a:r>
              <a:rPr lang="en-AU" sz="2000" b="1"/>
              <a:t>Actions</a:t>
            </a:r>
            <a:r>
              <a:rPr lang="en-AU" sz="2000"/>
              <a:t>:</a:t>
            </a:r>
            <a:endParaRPr/>
          </a:p>
          <a:p>
            <a:pPr marL="342900" lvl="0" indent="-342900" algn="l" rtl="0">
              <a:lnSpc>
                <a:spcPct val="80000"/>
              </a:lnSpc>
              <a:spcBef>
                <a:spcPts val="400"/>
              </a:spcBef>
              <a:spcAft>
                <a:spcPts val="0"/>
              </a:spcAft>
              <a:buClr>
                <a:schemeClr val="dk1"/>
              </a:buClr>
              <a:buSzPts val="2000"/>
              <a:buChar char="•"/>
            </a:pPr>
            <a:r>
              <a:rPr lang="en-AU" sz="2000"/>
              <a:t>Arrêtez le jeu.</a:t>
            </a:r>
            <a:endParaRPr/>
          </a:p>
          <a:p>
            <a:pPr marL="342900" lvl="0" indent="-342900" algn="l" rtl="0">
              <a:lnSpc>
                <a:spcPct val="80000"/>
              </a:lnSpc>
              <a:spcBef>
                <a:spcPts val="400"/>
              </a:spcBef>
              <a:spcAft>
                <a:spcPts val="0"/>
              </a:spcAft>
              <a:buClr>
                <a:schemeClr val="dk1"/>
              </a:buClr>
              <a:buSzPts val="2000"/>
              <a:buChar char="•"/>
            </a:pPr>
            <a:r>
              <a:rPr lang="en-AU" sz="2000"/>
              <a:t>Expliquez la situation qui mérite un Sin Bin.</a:t>
            </a:r>
            <a:endParaRPr/>
          </a:p>
          <a:p>
            <a:pPr marL="342900" lvl="0" indent="-342900" algn="l" rtl="0">
              <a:lnSpc>
                <a:spcPct val="80000"/>
              </a:lnSpc>
              <a:spcBef>
                <a:spcPts val="400"/>
              </a:spcBef>
              <a:spcAft>
                <a:spcPts val="0"/>
              </a:spcAft>
              <a:buClr>
                <a:schemeClr val="dk1"/>
              </a:buClr>
              <a:buSzPts val="2000"/>
              <a:buChar char="•"/>
            </a:pPr>
            <a:r>
              <a:rPr lang="en-AU" sz="2000"/>
              <a:t>Intégrez un autre joueur de la même équipe dans l’échange pour vous assurez qu’ils comprennent les actions indésirables.</a:t>
            </a:r>
            <a:endParaRPr/>
          </a:p>
          <a:p>
            <a:pPr marL="342900" lvl="0" indent="-342900" algn="l" rtl="0">
              <a:lnSpc>
                <a:spcPct val="80000"/>
              </a:lnSpc>
              <a:spcBef>
                <a:spcPts val="400"/>
              </a:spcBef>
              <a:spcAft>
                <a:spcPts val="0"/>
              </a:spcAft>
              <a:buClr>
                <a:schemeClr val="dk1"/>
              </a:buClr>
              <a:buSzPts val="2000"/>
              <a:buChar char="•"/>
            </a:pPr>
            <a:r>
              <a:rPr lang="en-AU" sz="2000"/>
              <a:t>Signalez et envoyer le joueur dans la zone appropriée.</a:t>
            </a:r>
            <a:endParaRPr/>
          </a:p>
          <a:p>
            <a:pPr marL="342900" lvl="0" indent="-342900" algn="l" rtl="0">
              <a:lnSpc>
                <a:spcPct val="80000"/>
              </a:lnSpc>
              <a:spcBef>
                <a:spcPts val="400"/>
              </a:spcBef>
              <a:spcAft>
                <a:spcPts val="0"/>
              </a:spcAft>
              <a:buClr>
                <a:schemeClr val="dk1"/>
              </a:buClr>
              <a:buSzPts val="2000"/>
              <a:buChar char="•"/>
            </a:pPr>
            <a:r>
              <a:rPr lang="en-AU" sz="2000"/>
              <a:t>Reprenez le jeu par une pénalité.</a:t>
            </a:r>
            <a:endParaRPr/>
          </a:p>
          <a:p>
            <a:pPr marL="342900" lvl="0" indent="-342900" algn="l" rtl="0">
              <a:lnSpc>
                <a:spcPct val="80000"/>
              </a:lnSpc>
              <a:spcBef>
                <a:spcPts val="400"/>
              </a:spcBef>
              <a:spcAft>
                <a:spcPts val="0"/>
              </a:spcAft>
              <a:buClr>
                <a:schemeClr val="dk1"/>
              </a:buClr>
              <a:buSzPts val="2000"/>
              <a:buChar char="•"/>
            </a:pPr>
            <a:r>
              <a:rPr lang="en-AU" sz="2000"/>
              <a:t>Indiquer le Sin Bin sur la feuille de match.</a:t>
            </a:r>
            <a:endParaRPr/>
          </a:p>
          <a:p>
            <a:pPr marL="342900" lvl="0" indent="-342900" algn="l" rtl="0">
              <a:lnSpc>
                <a:spcPct val="80000"/>
              </a:lnSpc>
              <a:spcBef>
                <a:spcPts val="400"/>
              </a:spcBef>
              <a:spcAft>
                <a:spcPts val="0"/>
              </a:spcAft>
              <a:buClr>
                <a:schemeClr val="dk1"/>
              </a:buClr>
              <a:buSzPts val="2000"/>
              <a:buChar char="•"/>
            </a:pPr>
            <a:r>
              <a:rPr lang="en-AU" sz="2000"/>
              <a:t>Durée : 4 possessions complètes (terminées)</a:t>
            </a:r>
            <a:endParaRPr/>
          </a:p>
          <a:p>
            <a:pPr marL="342900" lvl="0" indent="-342900" algn="l" rtl="0">
              <a:lnSpc>
                <a:spcPct val="80000"/>
              </a:lnSpc>
              <a:spcBef>
                <a:spcPts val="400"/>
              </a:spcBef>
              <a:spcAft>
                <a:spcPts val="0"/>
              </a:spcAft>
              <a:buClr>
                <a:schemeClr val="dk1"/>
              </a:buClr>
              <a:buSzPts val="2000"/>
              <a:buChar char="•"/>
            </a:pPr>
            <a:r>
              <a:rPr lang="en-AU" sz="2000"/>
              <a:t>N’oubliez pas de faire re-rentrer le joueur avant la fin du match.</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sp>
        <p:nvSpPr>
          <p:cNvPr id="1327" name="Google Shape;1327;p10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Escalade - Exclusion définitive</a:t>
            </a:r>
            <a:endParaRPr/>
          </a:p>
        </p:txBody>
      </p:sp>
      <p:grpSp>
        <p:nvGrpSpPr>
          <p:cNvPr id="1328" name="Google Shape;1328;p104"/>
          <p:cNvGrpSpPr/>
          <p:nvPr/>
        </p:nvGrpSpPr>
        <p:grpSpPr>
          <a:xfrm>
            <a:off x="1187624" y="1268760"/>
            <a:ext cx="7128792" cy="1929814"/>
            <a:chOff x="0" y="0"/>
            <a:chExt cx="7128792" cy="1929814"/>
          </a:xfrm>
        </p:grpSpPr>
        <p:sp>
          <p:nvSpPr>
            <p:cNvPr id="1329" name="Google Shape;1329;p104"/>
            <p:cNvSpPr/>
            <p:nvPr/>
          </p:nvSpPr>
          <p:spPr>
            <a:xfrm rot="10800000">
              <a:off x="0" y="0"/>
              <a:ext cx="7128792"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04"/>
            <p:cNvSpPr txBox="1"/>
            <p:nvPr/>
          </p:nvSpPr>
          <p:spPr>
            <a:xfrm>
              <a:off x="1247538" y="0"/>
              <a:ext cx="4633714"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31" name="Google Shape;1331;p104"/>
            <p:cNvSpPr/>
            <p:nvPr/>
          </p:nvSpPr>
          <p:spPr>
            <a:xfrm rot="10800000">
              <a:off x="712879" y="964907"/>
              <a:ext cx="5703033"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04"/>
            <p:cNvSpPr txBox="1"/>
            <p:nvPr/>
          </p:nvSpPr>
          <p:spPr>
            <a:xfrm>
              <a:off x="1710910" y="964907"/>
              <a:ext cx="3706971"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33" name="Google Shape;1333;p104"/>
            <p:cNvSpPr/>
            <p:nvPr/>
          </p:nvSpPr>
          <p:spPr>
            <a:xfrm rot="10800000">
              <a:off x="1440172" y="0"/>
              <a:ext cx="4277275"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104"/>
            <p:cNvSpPr txBox="1"/>
            <p:nvPr/>
          </p:nvSpPr>
          <p:spPr>
            <a:xfrm>
              <a:off x="2188695" y="0"/>
              <a:ext cx="278022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35" name="Google Shape;1335;p104"/>
            <p:cNvSpPr/>
            <p:nvPr/>
          </p:nvSpPr>
          <p:spPr>
            <a:xfrm rot="10800000">
              <a:off x="2160252" y="0"/>
              <a:ext cx="2851516" cy="964907"/>
            </a:xfrm>
            <a:prstGeom prst="trapezoid">
              <a:avLst>
                <a:gd name="adj" fmla="val 73881"/>
              </a:avLst>
            </a:prstGeom>
            <a:solidFill>
              <a:schemeClr val="l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104"/>
            <p:cNvSpPr txBox="1"/>
            <p:nvPr/>
          </p:nvSpPr>
          <p:spPr>
            <a:xfrm>
              <a:off x="2659267" y="0"/>
              <a:ext cx="1853485"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dk1"/>
                </a:buClr>
                <a:buSzPts val="2400"/>
                <a:buFont typeface="Arial"/>
                <a:buNone/>
              </a:pPr>
              <a:endParaRPr sz="2400">
                <a:latin typeface="Arial"/>
                <a:ea typeface="Arial"/>
                <a:cs typeface="Arial"/>
                <a:sym typeface="Arial"/>
              </a:endParaRPr>
            </a:p>
          </p:txBody>
        </p:sp>
        <p:sp>
          <p:nvSpPr>
            <p:cNvPr id="1337" name="Google Shape;1337;p104"/>
            <p:cNvSpPr/>
            <p:nvPr/>
          </p:nvSpPr>
          <p:spPr>
            <a:xfrm rot="10800000">
              <a:off x="2808316" y="0"/>
              <a:ext cx="1425758" cy="964907"/>
            </a:xfrm>
            <a:prstGeom prst="trapezoid">
              <a:avLst>
                <a:gd name="adj" fmla="val 73881"/>
              </a:avLst>
            </a:prstGeom>
            <a:solidFill>
              <a:srgbClr val="FF0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104"/>
            <p:cNvSpPr txBox="1"/>
            <p:nvPr/>
          </p:nvSpPr>
          <p:spPr>
            <a:xfrm>
              <a:off x="2808316" y="0"/>
              <a:ext cx="1425758" cy="964907"/>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AU" sz="2400"/>
                <a:t>R</a:t>
              </a:r>
              <a:r>
                <a:rPr lang="en-AU" sz="2400">
                  <a:latin typeface="Arial"/>
                  <a:ea typeface="Arial"/>
                  <a:cs typeface="Arial"/>
                  <a:sym typeface="Arial"/>
                </a:rPr>
                <a:t>oG</a:t>
              </a:r>
              <a:endParaRPr/>
            </a:p>
          </p:txBody>
        </p:sp>
      </p:grpSp>
      <p:sp>
        <p:nvSpPr>
          <p:cNvPr id="1339" name="Google Shape;1339;p104"/>
          <p:cNvSpPr txBox="1">
            <a:spLocks noGrp="1"/>
          </p:cNvSpPr>
          <p:nvPr>
            <p:ph type="body" idx="1"/>
          </p:nvPr>
        </p:nvSpPr>
        <p:spPr>
          <a:xfrm>
            <a:off x="457200" y="2276875"/>
            <a:ext cx="8470500" cy="4032600"/>
          </a:xfrm>
          <a:prstGeom prst="rect">
            <a:avLst/>
          </a:prstGeom>
          <a:solidFill>
            <a:schemeClr val="bg1"/>
          </a:solidFill>
          <a:ln>
            <a:noFill/>
          </a:ln>
        </p:spPr>
        <p:txBody>
          <a:bodyPr spcFirstLastPara="1" wrap="square" lIns="91425" tIns="45700" rIns="91425" bIns="45700" anchor="t" anchorCtr="0">
            <a:normAutofit lnSpcReduction="10000"/>
          </a:bodyPr>
          <a:lstStyle/>
          <a:p>
            <a:pPr marL="0" lvl="0" indent="0" algn="l" rtl="0">
              <a:lnSpc>
                <a:spcPct val="80000"/>
              </a:lnSpc>
              <a:spcBef>
                <a:spcPts val="0"/>
              </a:spcBef>
              <a:spcAft>
                <a:spcPts val="0"/>
              </a:spcAft>
              <a:buClr>
                <a:schemeClr val="dk1"/>
              </a:buClr>
              <a:buSzPts val="2000"/>
              <a:buNone/>
            </a:pPr>
            <a:r>
              <a:rPr lang="en-AU" sz="2000" b="1" dirty="0" err="1"/>
              <a:t>Quand</a:t>
            </a:r>
            <a:r>
              <a:rPr lang="en-AU" sz="2000" b="1" dirty="0"/>
              <a:t> </a:t>
            </a:r>
            <a:r>
              <a:rPr lang="en-AU" sz="2000" dirty="0"/>
              <a:t>:</a:t>
            </a:r>
            <a:endParaRPr dirty="0"/>
          </a:p>
          <a:p>
            <a:pPr marL="0" lvl="0" indent="0" algn="l" rtl="0">
              <a:lnSpc>
                <a:spcPct val="80000"/>
              </a:lnSpc>
              <a:spcBef>
                <a:spcPts val="400"/>
              </a:spcBef>
              <a:spcAft>
                <a:spcPts val="0"/>
              </a:spcAft>
              <a:buClr>
                <a:schemeClr val="dk1"/>
              </a:buClr>
              <a:buSzPts val="2000"/>
              <a:buNone/>
            </a:pPr>
            <a:r>
              <a:rPr lang="en-AU" sz="2000" dirty="0" err="1"/>
              <a:t>Tricherie</a:t>
            </a:r>
            <a:r>
              <a:rPr lang="en-AU" sz="2000" dirty="0"/>
              <a:t>, violence, </a:t>
            </a:r>
            <a:r>
              <a:rPr lang="en-AU" sz="2000" dirty="0" err="1"/>
              <a:t>agression</a:t>
            </a:r>
            <a:r>
              <a:rPr lang="en-AU" sz="2000" dirty="0"/>
              <a:t> </a:t>
            </a:r>
            <a:r>
              <a:rPr lang="en-AU" sz="2000" dirty="0" err="1"/>
              <a:t>répétée</a:t>
            </a:r>
            <a:r>
              <a:rPr lang="en-AU" sz="2000" dirty="0"/>
              <a:t>, Sin Bin </a:t>
            </a:r>
            <a:r>
              <a:rPr lang="en-AU" sz="2000" dirty="0" err="1"/>
              <a:t>répété</a:t>
            </a:r>
            <a:r>
              <a:rPr lang="en-AU" sz="2000" dirty="0"/>
              <a:t>, escalation </a:t>
            </a:r>
            <a:r>
              <a:rPr lang="en-AU" sz="2000" dirty="0" err="1"/>
              <a:t>depuis</a:t>
            </a:r>
            <a:r>
              <a:rPr lang="en-AU" sz="2000" dirty="0"/>
              <a:t> le Sin Bin</a:t>
            </a:r>
            <a:endParaRPr sz="2000" dirty="0"/>
          </a:p>
          <a:p>
            <a:pPr marL="0" lvl="0" indent="0" algn="l" rtl="0">
              <a:lnSpc>
                <a:spcPct val="80000"/>
              </a:lnSpc>
              <a:spcBef>
                <a:spcPts val="400"/>
              </a:spcBef>
              <a:spcAft>
                <a:spcPts val="0"/>
              </a:spcAft>
              <a:buClr>
                <a:schemeClr val="dk1"/>
              </a:buClr>
              <a:buSzPts val="2000"/>
              <a:buNone/>
            </a:pPr>
            <a:r>
              <a:rPr lang="en-AU" sz="2000" b="1" dirty="0"/>
              <a:t>Actions</a:t>
            </a:r>
            <a:r>
              <a:rPr lang="en-AU" sz="2000" dirty="0"/>
              <a:t>:</a:t>
            </a:r>
            <a:endParaRPr dirty="0"/>
          </a:p>
          <a:p>
            <a:pPr marL="342900" lvl="0" indent="-342900" algn="l" rtl="0">
              <a:lnSpc>
                <a:spcPct val="80000"/>
              </a:lnSpc>
              <a:spcBef>
                <a:spcPts val="400"/>
              </a:spcBef>
              <a:spcAft>
                <a:spcPts val="0"/>
              </a:spcAft>
              <a:buClr>
                <a:schemeClr val="dk1"/>
              </a:buClr>
              <a:buSzPts val="2000"/>
              <a:buChar char="•"/>
            </a:pPr>
            <a:r>
              <a:rPr lang="en-AU" sz="2000" dirty="0" err="1"/>
              <a:t>Arrêtez</a:t>
            </a:r>
            <a:r>
              <a:rPr lang="en-AU" sz="2000" dirty="0"/>
              <a:t> le jeu. </a:t>
            </a:r>
            <a:r>
              <a:rPr lang="en-AU" sz="2000" dirty="0" err="1"/>
              <a:t>Faites</a:t>
            </a:r>
            <a:r>
              <a:rPr lang="en-AU" sz="2000" dirty="0"/>
              <a:t> </a:t>
            </a:r>
            <a:r>
              <a:rPr lang="en-AU" sz="2000" dirty="0" err="1"/>
              <a:t>venir</a:t>
            </a:r>
            <a:r>
              <a:rPr lang="en-AU" sz="2000" dirty="0"/>
              <a:t> le capitaine (</a:t>
            </a:r>
            <a:r>
              <a:rPr lang="en-AU" sz="2000" dirty="0" err="1"/>
              <a:t>ou</a:t>
            </a:r>
            <a:r>
              <a:rPr lang="en-AU" sz="2000" dirty="0"/>
              <a:t> vice-capitaine).</a:t>
            </a:r>
            <a:endParaRPr dirty="0"/>
          </a:p>
          <a:p>
            <a:pPr marL="342900" lvl="0" indent="-342900" algn="l" rtl="0">
              <a:lnSpc>
                <a:spcPct val="80000"/>
              </a:lnSpc>
              <a:spcBef>
                <a:spcPts val="400"/>
              </a:spcBef>
              <a:spcAft>
                <a:spcPts val="0"/>
              </a:spcAft>
              <a:buClr>
                <a:schemeClr val="dk1"/>
              </a:buClr>
              <a:buSzPts val="2000"/>
              <a:buChar char="•"/>
            </a:pPr>
            <a:r>
              <a:rPr lang="en-AU" sz="2000" dirty="0" err="1"/>
              <a:t>Expliquez</a:t>
            </a:r>
            <a:r>
              <a:rPr lang="en-AU" sz="2000" dirty="0"/>
              <a:t> au capitaine la situation qui </a:t>
            </a:r>
            <a:r>
              <a:rPr lang="en-AU" sz="2000" dirty="0" err="1"/>
              <a:t>mérite</a:t>
            </a:r>
            <a:r>
              <a:rPr lang="en-AU" sz="2000" dirty="0"/>
              <a:t> </a:t>
            </a:r>
            <a:r>
              <a:rPr lang="en-AU" sz="2000" dirty="0" err="1"/>
              <a:t>l’exclusion</a:t>
            </a:r>
            <a:r>
              <a:rPr lang="en-AU" sz="2000" dirty="0"/>
              <a:t> </a:t>
            </a:r>
            <a:r>
              <a:rPr lang="en-AU" sz="2000" dirty="0" err="1"/>
              <a:t>définitive</a:t>
            </a:r>
            <a:r>
              <a:rPr lang="en-AU" sz="2000" dirty="0"/>
              <a:t>.</a:t>
            </a:r>
            <a:endParaRPr dirty="0"/>
          </a:p>
          <a:p>
            <a:pPr marL="342900" lvl="0" indent="-342900" algn="l" rtl="0">
              <a:lnSpc>
                <a:spcPct val="80000"/>
              </a:lnSpc>
              <a:spcBef>
                <a:spcPts val="400"/>
              </a:spcBef>
              <a:spcAft>
                <a:spcPts val="0"/>
              </a:spcAft>
              <a:buClr>
                <a:schemeClr val="dk1"/>
              </a:buClr>
              <a:buSzPts val="2000"/>
              <a:buChar char="•"/>
            </a:pPr>
            <a:r>
              <a:rPr lang="en-AU" sz="2000" dirty="0" err="1"/>
              <a:t>Adressez-vous</a:t>
            </a:r>
            <a:r>
              <a:rPr lang="en-AU" sz="2000" dirty="0"/>
              <a:t> au </a:t>
            </a:r>
            <a:r>
              <a:rPr lang="en-AU" sz="2000" dirty="0" err="1"/>
              <a:t>joueur</a:t>
            </a:r>
            <a:r>
              <a:rPr lang="en-AU" sz="2000" dirty="0"/>
              <a:t> </a:t>
            </a:r>
            <a:r>
              <a:rPr lang="en-AU" sz="2000" dirty="0" err="1"/>
              <a:t>fautif</a:t>
            </a:r>
            <a:r>
              <a:rPr lang="en-AU" sz="2000" dirty="0"/>
              <a:t>. </a:t>
            </a:r>
            <a:r>
              <a:rPr lang="en-AU" sz="2000" dirty="0" err="1"/>
              <a:t>Indiquez-lui</a:t>
            </a:r>
            <a:r>
              <a:rPr lang="en-AU" sz="2000" dirty="0"/>
              <a:t> </a:t>
            </a:r>
            <a:r>
              <a:rPr lang="en-AU" sz="2000" dirty="0" err="1"/>
              <a:t>qu’il</a:t>
            </a:r>
            <a:r>
              <a:rPr lang="en-AU" sz="2000" dirty="0"/>
              <a:t> </a:t>
            </a:r>
            <a:r>
              <a:rPr lang="en-AU" sz="2000" dirty="0" err="1"/>
              <a:t>est</a:t>
            </a:r>
            <a:r>
              <a:rPr lang="en-AU" sz="2000" dirty="0"/>
              <a:t> </a:t>
            </a:r>
            <a:r>
              <a:rPr lang="en-AU" sz="2000" dirty="0" err="1"/>
              <a:t>exclu</a:t>
            </a:r>
            <a:r>
              <a:rPr lang="en-AU" sz="2000" dirty="0"/>
              <a:t> pour le </a:t>
            </a:r>
            <a:r>
              <a:rPr lang="en-AU" sz="2000" dirty="0" err="1"/>
              <a:t>reste</a:t>
            </a:r>
            <a:r>
              <a:rPr lang="en-AU" sz="2000" dirty="0"/>
              <a:t> du match. </a:t>
            </a:r>
            <a:r>
              <a:rPr lang="en-AU" sz="2000" dirty="0" err="1"/>
              <a:t>Faites</a:t>
            </a:r>
            <a:r>
              <a:rPr lang="en-AU" sz="2000" dirty="0"/>
              <a:t> le </a:t>
            </a:r>
            <a:r>
              <a:rPr lang="en-AU" sz="2000" dirty="0" err="1"/>
              <a:t>geste</a:t>
            </a:r>
            <a:r>
              <a:rPr lang="en-AU" sz="2000" dirty="0"/>
              <a:t> et </a:t>
            </a:r>
            <a:r>
              <a:rPr lang="en-AU" sz="2000" dirty="0" err="1"/>
              <a:t>envoyer</a:t>
            </a:r>
            <a:r>
              <a:rPr lang="en-AU" sz="2000" dirty="0"/>
              <a:t> le </a:t>
            </a:r>
            <a:r>
              <a:rPr lang="en-AU" sz="2000" dirty="0" err="1"/>
              <a:t>joueur</a:t>
            </a:r>
            <a:r>
              <a:rPr lang="en-AU" sz="2000" dirty="0"/>
              <a:t>.</a:t>
            </a:r>
            <a:endParaRPr dirty="0"/>
          </a:p>
          <a:p>
            <a:pPr marL="342900" lvl="0" indent="-342900" algn="l" rtl="0">
              <a:lnSpc>
                <a:spcPct val="80000"/>
              </a:lnSpc>
              <a:spcBef>
                <a:spcPts val="400"/>
              </a:spcBef>
              <a:spcAft>
                <a:spcPts val="0"/>
              </a:spcAft>
              <a:buClr>
                <a:schemeClr val="dk1"/>
              </a:buClr>
              <a:buSzPts val="2000"/>
              <a:buChar char="•"/>
            </a:pPr>
            <a:r>
              <a:rPr lang="en-AU" sz="2000" dirty="0"/>
              <a:t>Si </a:t>
            </a:r>
            <a:r>
              <a:rPr lang="en-AU" sz="2000" dirty="0" err="1"/>
              <a:t>vous</a:t>
            </a:r>
            <a:r>
              <a:rPr lang="en-AU" sz="2000" dirty="0"/>
              <a:t> </a:t>
            </a:r>
            <a:r>
              <a:rPr lang="en-AU" sz="2000" dirty="0" err="1"/>
              <a:t>donnez</a:t>
            </a:r>
            <a:r>
              <a:rPr lang="en-AU" sz="2000" dirty="0"/>
              <a:t> un conseil </a:t>
            </a:r>
            <a:r>
              <a:rPr lang="en-AU" sz="2000" dirty="0" err="1"/>
              <a:t>correctif</a:t>
            </a:r>
            <a:r>
              <a:rPr lang="en-AU" sz="2000" dirty="0"/>
              <a:t>, </a:t>
            </a:r>
            <a:r>
              <a:rPr lang="en-AU" sz="2000" dirty="0" err="1"/>
              <a:t>faites</a:t>
            </a:r>
            <a:r>
              <a:rPr lang="en-AU" sz="2000" dirty="0"/>
              <a:t>-le aux 2 équipes.</a:t>
            </a:r>
            <a:endParaRPr dirty="0"/>
          </a:p>
          <a:p>
            <a:pPr marL="342900" lvl="0" indent="-355600" algn="l" rtl="0">
              <a:lnSpc>
                <a:spcPct val="80000"/>
              </a:lnSpc>
              <a:spcBef>
                <a:spcPts val="400"/>
              </a:spcBef>
              <a:spcAft>
                <a:spcPts val="0"/>
              </a:spcAft>
              <a:buSzPts val="2000"/>
              <a:buChar char="•"/>
            </a:pPr>
            <a:r>
              <a:rPr lang="en-AU" sz="2000" dirty="0" err="1"/>
              <a:t>Reprenez</a:t>
            </a:r>
            <a:r>
              <a:rPr lang="en-AU" sz="2000" dirty="0"/>
              <a:t> le jeu par </a:t>
            </a:r>
            <a:r>
              <a:rPr lang="en-AU" sz="2000" dirty="0" err="1"/>
              <a:t>une</a:t>
            </a:r>
            <a:r>
              <a:rPr lang="en-AU" sz="2000" dirty="0"/>
              <a:t> </a:t>
            </a:r>
            <a:r>
              <a:rPr lang="en-AU" sz="2000" dirty="0" err="1"/>
              <a:t>pénalité</a:t>
            </a:r>
            <a:r>
              <a:rPr lang="en-AU" sz="2000" dirty="0"/>
              <a:t>.</a:t>
            </a:r>
            <a:endParaRPr dirty="0"/>
          </a:p>
          <a:p>
            <a:pPr marL="342900" lvl="0" indent="-355600" algn="l" rtl="0">
              <a:lnSpc>
                <a:spcPct val="80000"/>
              </a:lnSpc>
              <a:spcBef>
                <a:spcPts val="400"/>
              </a:spcBef>
              <a:spcAft>
                <a:spcPts val="0"/>
              </a:spcAft>
              <a:buSzPts val="2000"/>
              <a:buChar char="•"/>
            </a:pPr>
            <a:r>
              <a:rPr lang="en-AU" sz="2000" dirty="0" err="1"/>
              <a:t>Indiquer</a:t>
            </a:r>
            <a:r>
              <a:rPr lang="en-AU" sz="2000" dirty="0"/>
              <a:t> </a:t>
            </a:r>
            <a:r>
              <a:rPr lang="en-AU" sz="2000" dirty="0" err="1"/>
              <a:t>l’exclusion</a:t>
            </a:r>
            <a:r>
              <a:rPr lang="en-AU" sz="2000" dirty="0"/>
              <a:t> </a:t>
            </a:r>
            <a:r>
              <a:rPr lang="en-AU" sz="2000" dirty="0" err="1"/>
              <a:t>définitive</a:t>
            </a:r>
            <a:r>
              <a:rPr lang="en-AU" sz="2000" dirty="0"/>
              <a:t> sur la </a:t>
            </a:r>
            <a:r>
              <a:rPr lang="en-AU" sz="2000" dirty="0" err="1"/>
              <a:t>feuille</a:t>
            </a:r>
            <a:r>
              <a:rPr lang="en-AU" sz="2000" dirty="0"/>
              <a:t> de match.</a:t>
            </a:r>
            <a:endParaRPr sz="2000" dirty="0"/>
          </a:p>
          <a:p>
            <a:pPr marL="342900" lvl="0" indent="-355600" algn="l" rtl="0">
              <a:lnSpc>
                <a:spcPct val="80000"/>
              </a:lnSpc>
              <a:spcBef>
                <a:spcPts val="400"/>
              </a:spcBef>
              <a:spcAft>
                <a:spcPts val="0"/>
              </a:spcAft>
              <a:buSzPts val="2000"/>
              <a:buChar char="•"/>
            </a:pPr>
            <a:r>
              <a:rPr lang="en-AU" sz="2000" dirty="0" err="1"/>
              <a:t>Assurez-vous</a:t>
            </a:r>
            <a:r>
              <a:rPr lang="en-AU" sz="2000" dirty="0"/>
              <a:t> que le </a:t>
            </a:r>
            <a:r>
              <a:rPr lang="en-AU" sz="2000" dirty="0" err="1"/>
              <a:t>joueur</a:t>
            </a:r>
            <a:r>
              <a:rPr lang="en-AU" sz="2000" dirty="0"/>
              <a:t> </a:t>
            </a:r>
            <a:r>
              <a:rPr lang="en-AU" sz="2000" dirty="0" err="1"/>
              <a:t>quitte</a:t>
            </a:r>
            <a:r>
              <a:rPr lang="en-AU" sz="2000" dirty="0"/>
              <a:t> la Zone de jeu (dix </a:t>
            </a:r>
            <a:r>
              <a:rPr lang="en-AU" sz="2000" dirty="0" err="1"/>
              <a:t>mètres</a:t>
            </a:r>
            <a:r>
              <a:rPr lang="en-AU" sz="2000" dirty="0"/>
              <a:t>).</a:t>
            </a:r>
            <a:endParaRPr sz="2000" dirty="0"/>
          </a:p>
          <a:p>
            <a:pPr marL="342900" lvl="0" indent="-342900" algn="l" rtl="0">
              <a:lnSpc>
                <a:spcPct val="80000"/>
              </a:lnSpc>
              <a:spcBef>
                <a:spcPts val="400"/>
              </a:spcBef>
              <a:spcAft>
                <a:spcPts val="0"/>
              </a:spcAft>
              <a:buClr>
                <a:schemeClr val="dk1"/>
              </a:buClr>
              <a:buSzPts val="2000"/>
              <a:buChar char="•"/>
            </a:pPr>
            <a:r>
              <a:rPr lang="en-AU" sz="2000" dirty="0" err="1"/>
              <a:t>Vous</a:t>
            </a:r>
            <a:r>
              <a:rPr lang="en-AU" sz="2000" dirty="0"/>
              <a:t> </a:t>
            </a:r>
            <a:r>
              <a:rPr lang="en-AU" sz="2000" dirty="0" err="1"/>
              <a:t>pourrez</a:t>
            </a:r>
            <a:r>
              <a:rPr lang="en-AU" sz="2000" dirty="0"/>
              <a:t> </a:t>
            </a:r>
            <a:r>
              <a:rPr lang="en-AU" sz="2000" dirty="0" err="1"/>
              <a:t>avoir</a:t>
            </a:r>
            <a:r>
              <a:rPr lang="en-AU" sz="2000" dirty="0"/>
              <a:t> à </a:t>
            </a:r>
            <a:r>
              <a:rPr lang="en-AU" sz="2000" dirty="0" err="1"/>
              <a:t>écrire</a:t>
            </a:r>
            <a:r>
              <a:rPr lang="en-AU" sz="2000" dirty="0"/>
              <a:t> un rapport pour la commission de discipline.</a:t>
            </a:r>
            <a:endParaRPr dirty="0"/>
          </a:p>
          <a:p>
            <a:pPr marL="342900" lvl="0" indent="-342900" algn="l" rtl="0">
              <a:lnSpc>
                <a:spcPct val="80000"/>
              </a:lnSpc>
              <a:spcBef>
                <a:spcPts val="400"/>
              </a:spcBef>
              <a:spcAft>
                <a:spcPts val="0"/>
              </a:spcAft>
              <a:buClr>
                <a:schemeClr val="dk1"/>
              </a:buClr>
              <a:buSzPts val="2000"/>
              <a:buChar char="•"/>
            </a:pPr>
            <a:r>
              <a:rPr lang="en-AU" sz="2000" dirty="0" err="1"/>
              <a:t>N’oubliez</a:t>
            </a:r>
            <a:r>
              <a:rPr lang="en-AU" sz="2000" dirty="0"/>
              <a:t> pas de </a:t>
            </a:r>
            <a:r>
              <a:rPr lang="en-AU" sz="2000" dirty="0" err="1"/>
              <a:t>compter</a:t>
            </a:r>
            <a:r>
              <a:rPr lang="en-AU" sz="2000" dirty="0"/>
              <a:t> </a:t>
            </a:r>
            <a:r>
              <a:rPr lang="en-AU" sz="2000" dirty="0" err="1"/>
              <a:t>moins</a:t>
            </a:r>
            <a:r>
              <a:rPr lang="en-AU" sz="2000" dirty="0"/>
              <a:t> de </a:t>
            </a:r>
            <a:r>
              <a:rPr lang="en-AU" sz="2000" dirty="0" err="1"/>
              <a:t>joueurs</a:t>
            </a:r>
            <a:r>
              <a:rPr lang="en-AU" sz="2000" dirty="0"/>
              <a:t> pour </a:t>
            </a:r>
            <a:r>
              <a:rPr lang="en-AU" sz="2000" dirty="0" err="1"/>
              <a:t>l’équipe</a:t>
            </a:r>
            <a:r>
              <a:rPr lang="en-AU" sz="2000" dirty="0"/>
              <a:t>.</a:t>
            </a:r>
            <a:endParaRP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1345" name="Google Shape;1345;p10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Le contexte est essentiel</a:t>
            </a:r>
            <a:endParaRPr/>
          </a:p>
        </p:txBody>
      </p:sp>
      <p:sp>
        <p:nvSpPr>
          <p:cNvPr id="1346" name="Google Shape;1346;p105"/>
          <p:cNvSpPr txBox="1">
            <a:spLocks noGrp="1"/>
          </p:cNvSpPr>
          <p:nvPr>
            <p:ph type="body" idx="1"/>
          </p:nvPr>
        </p:nvSpPr>
        <p:spPr>
          <a:xfrm>
            <a:off x="2843808" y="1600200"/>
            <a:ext cx="5842992"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a:t>Certaines actions graves ont des conséquences immédiates sans avertissement.</a:t>
            </a:r>
            <a:endParaRPr/>
          </a:p>
          <a:p>
            <a:pPr marL="342900" lvl="0" indent="-342900" algn="l" rtl="0">
              <a:spcBef>
                <a:spcPts val="480"/>
              </a:spcBef>
              <a:spcAft>
                <a:spcPts val="0"/>
              </a:spcAft>
              <a:buClr>
                <a:schemeClr val="dk1"/>
              </a:buClr>
              <a:buSzPts val="2400"/>
              <a:buChar char="•"/>
            </a:pPr>
            <a:r>
              <a:rPr lang="en-AU" sz="2400"/>
              <a:t>Les matchs ont une histoire. L’action d’un joueur est vue dans la continuité d’actions d’autres joueurs.</a:t>
            </a:r>
            <a:endParaRPr/>
          </a:p>
          <a:p>
            <a:pPr marL="342900" lvl="0" indent="-342900" algn="l" rtl="0">
              <a:spcBef>
                <a:spcPts val="480"/>
              </a:spcBef>
              <a:spcAft>
                <a:spcPts val="0"/>
              </a:spcAft>
              <a:buClr>
                <a:schemeClr val="dk1"/>
              </a:buClr>
              <a:buSzPts val="2400"/>
              <a:buChar char="•"/>
            </a:pPr>
            <a:r>
              <a:rPr lang="en-AU" sz="2400"/>
              <a:t>Une action corrective mineure doit être suivie par une action majeure si le correctif a échoué.</a:t>
            </a:r>
            <a:endParaRPr/>
          </a:p>
          <a:p>
            <a:pPr marL="342900" lvl="0" indent="-342900" algn="l" rtl="0">
              <a:spcBef>
                <a:spcPts val="480"/>
              </a:spcBef>
              <a:spcAft>
                <a:spcPts val="0"/>
              </a:spcAft>
              <a:buClr>
                <a:schemeClr val="dk1"/>
              </a:buClr>
              <a:buSzPts val="2400"/>
              <a:buChar char="•"/>
            </a:pPr>
            <a:r>
              <a:rPr lang="en-AU" sz="2400"/>
              <a:t>Les arbitres n’attribuent pas de ‘reproche’, ils tentent de restaurer </a:t>
            </a:r>
            <a:br>
              <a:rPr lang="en-AU" sz="2400"/>
            </a:br>
            <a:r>
              <a:rPr lang="en-AU" sz="2400"/>
              <a:t>un certain ‘ordre’</a:t>
            </a:r>
            <a:endParaRPr/>
          </a:p>
        </p:txBody>
      </p:sp>
      <p:sp>
        <p:nvSpPr>
          <p:cNvPr id="1347" name="Google Shape;1347;p105"/>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1348" name="Google Shape;1348;p105"/>
          <p:cNvPicPr preferRelativeResize="0"/>
          <p:nvPr/>
        </p:nvPicPr>
        <p:blipFill rotWithShape="1">
          <a:blip r:embed="rId3">
            <a:alphaModFix/>
          </a:blip>
          <a:srcRect/>
          <a:stretch/>
        </p:blipFill>
        <p:spPr>
          <a:xfrm>
            <a:off x="249820" y="1600200"/>
            <a:ext cx="2096150" cy="5041776"/>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353"/>
        <p:cNvGrpSpPr/>
        <p:nvPr/>
      </p:nvGrpSpPr>
      <p:grpSpPr>
        <a:xfrm>
          <a:off x="0" y="0"/>
          <a:ext cx="0" cy="0"/>
          <a:chOff x="0" y="0"/>
          <a:chExt cx="0" cy="0"/>
        </a:xfrm>
      </p:grpSpPr>
      <p:sp>
        <p:nvSpPr>
          <p:cNvPr id="1354" name="Google Shape;1354;p10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Autres fait de jeu</a:t>
            </a:r>
            <a:endParaRPr/>
          </a:p>
        </p:txBody>
      </p:sp>
      <p:sp>
        <p:nvSpPr>
          <p:cNvPr id="1355" name="Google Shape;1355;p10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AU" sz="2400" b="1"/>
              <a:t>Blessure</a:t>
            </a:r>
            <a:r>
              <a:rPr lang="en-AU" sz="2400"/>
              <a:t> – Arrêt du jeu.  Prenez le temps qu’il faut pour traiter le joueur en toute sécurité.</a:t>
            </a:r>
            <a:endParaRPr/>
          </a:p>
          <a:p>
            <a:pPr marL="342900" lvl="0" indent="-342900" algn="l" rtl="0">
              <a:spcBef>
                <a:spcPts val="480"/>
              </a:spcBef>
              <a:spcAft>
                <a:spcPts val="0"/>
              </a:spcAft>
              <a:buClr>
                <a:schemeClr val="dk1"/>
              </a:buClr>
              <a:buSzPts val="2400"/>
              <a:buChar char="•"/>
            </a:pPr>
            <a:r>
              <a:rPr lang="en-AU" sz="2400" b="1"/>
              <a:t>La météo</a:t>
            </a:r>
            <a:r>
              <a:rPr lang="en-AU" sz="2400"/>
              <a:t> – Continuez à jouer si possible. Sinon, impliquez les coachs dans la décision.</a:t>
            </a:r>
            <a:endParaRPr/>
          </a:p>
          <a:p>
            <a:pPr marL="342900" lvl="0" indent="-342900" algn="l" rtl="0">
              <a:spcBef>
                <a:spcPts val="480"/>
              </a:spcBef>
              <a:spcAft>
                <a:spcPts val="0"/>
              </a:spcAft>
              <a:buClr>
                <a:schemeClr val="dk1"/>
              </a:buClr>
              <a:buSzPts val="2400"/>
              <a:buChar char="•"/>
            </a:pPr>
            <a:r>
              <a:rPr lang="en-AU" sz="2400" b="1"/>
              <a:t>Problème de sécurité </a:t>
            </a:r>
            <a:r>
              <a:rPr lang="en-AU" sz="2400"/>
              <a:t>– Arrêtez le jeu.  Résolvez le problème.  Envoyez quelqu’un auprès de l’organisateur du tournoi si nécessaire.</a:t>
            </a:r>
            <a:endParaRPr/>
          </a:p>
          <a:p>
            <a:pPr marL="342900" lvl="0" indent="-342900" algn="l" rtl="0">
              <a:spcBef>
                <a:spcPts val="480"/>
              </a:spcBef>
              <a:spcAft>
                <a:spcPts val="0"/>
              </a:spcAft>
              <a:buClr>
                <a:schemeClr val="dk1"/>
              </a:buClr>
              <a:buSzPts val="2400"/>
              <a:buChar char="•"/>
            </a:pPr>
            <a:r>
              <a:rPr lang="en-AU" sz="2400" b="1"/>
              <a:t>Sirène manquée </a:t>
            </a:r>
            <a:r>
              <a:rPr lang="en-AU" sz="2400"/>
              <a:t>– Arrêtez le jeu dès que possible. Vous devrez peut-être revenir en arrière sur les décisions. Cherchez des preuves en support (par ex. vidéo). Interagissez avec l’organisateur du tournoi.</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Shape 1359"/>
        <p:cNvGrpSpPr/>
        <p:nvPr/>
      </p:nvGrpSpPr>
      <p:grpSpPr>
        <a:xfrm>
          <a:off x="0" y="0"/>
          <a:ext cx="0" cy="0"/>
          <a:chOff x="0" y="0"/>
          <a:chExt cx="0" cy="0"/>
        </a:xfrm>
      </p:grpSpPr>
      <p:sp>
        <p:nvSpPr>
          <p:cNvPr id="1360" name="Google Shape;1360;p10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Jeu de rôle </a:t>
            </a:r>
            <a:r>
              <a:rPr lang="en-AU" sz="33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3"/>
                  </a:ext>
                </a:extLst>
              </a:rPr>
              <a:t>(point de vue du joueur)</a:t>
            </a:r>
            <a:endParaRPr sz="3300"/>
          </a:p>
        </p:txBody>
      </p:sp>
      <p:graphicFrame>
        <p:nvGraphicFramePr>
          <p:cNvPr id="1361" name="Google Shape;1361;p107"/>
          <p:cNvGraphicFramePr/>
          <p:nvPr/>
        </p:nvGraphicFramePr>
        <p:xfrm>
          <a:off x="424333" y="1267852"/>
          <a:ext cx="8229600" cy="1947101"/>
        </p:xfrm>
        <a:graphic>
          <a:graphicData uri="http://schemas.openxmlformats.org/drawingml/2006/table">
            <a:tbl>
              <a:tblPr>
                <a:noFill/>
                <a:tableStyleId>{2FC7B5FF-B313-4412-8EF7-1D8C0F8AC8E7}</a:tableStyleId>
              </a:tblPr>
              <a:tblGrid>
                <a:gridCol w="8229600">
                  <a:extLst>
                    <a:ext uri="{9D8B030D-6E8A-4147-A177-3AD203B41FA5}">
                      <a16:colId xmlns:a16="http://schemas.microsoft.com/office/drawing/2014/main" val="20000"/>
                    </a:ext>
                  </a:extLst>
                </a:gridCol>
              </a:tblGrid>
              <a:tr h="177800">
                <a:tc>
                  <a:txBody>
                    <a:bodyPr/>
                    <a:lstStyle/>
                    <a:p>
                      <a:pPr marL="0" marR="0" lvl="0" indent="0" algn="just" rtl="0">
                        <a:lnSpc>
                          <a:spcPct val="115000"/>
                        </a:lnSpc>
                        <a:spcBef>
                          <a:spcPts val="0"/>
                        </a:spcBef>
                        <a:spcAft>
                          <a:spcPts val="0"/>
                        </a:spcAft>
                        <a:buNone/>
                      </a:pPr>
                      <a:r>
                        <a:rPr lang="en-AU" sz="1400" u="none" strike="noStrike" cap="none"/>
                        <a:t>Situation 1 – Impertinence</a:t>
                      </a:r>
                      <a:r>
                        <a:rPr lang="en-AU"/>
                        <a:t> permanente (</a:t>
                      </a:r>
                      <a:r>
                        <a:rPr lang="en-AU" sz="1400" u="none" strike="noStrike" cap="none"/>
                        <a:t>Backchat incessant)</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Cet arbitre n’a pas rappelé l’autre équipe à ses 7 mètres tout le match et c’est vraiment injuste. C’est le moment de recadrer l‘arbitre ! Peut-être si tu le préviens de chaque Touch qu’il a raté et quelle devrait être la bonne décision, alors il/elle commencera à écouter.</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Ne pas insulter l’arbitre et s’il te prévient de la bonne manière, alors renonce. Continue le backchat jusqu’à ce qu’il le fasse.</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362" name="Google Shape;1362;p107"/>
          <p:cNvGraphicFramePr/>
          <p:nvPr/>
        </p:nvGraphicFramePr>
        <p:xfrm>
          <a:off x="426822" y="3356992"/>
          <a:ext cx="8229600" cy="2928557"/>
        </p:xfrm>
        <a:graphic>
          <a:graphicData uri="http://schemas.openxmlformats.org/drawingml/2006/table">
            <a:tbl>
              <a:tblPr>
                <a:noFill/>
                <a:tableStyleId>{2FC7B5FF-B313-4412-8EF7-1D8C0F8AC8E7}</a:tableStyleId>
              </a:tblPr>
              <a:tblGrid>
                <a:gridCol w="8229600">
                  <a:extLst>
                    <a:ext uri="{9D8B030D-6E8A-4147-A177-3AD203B41FA5}">
                      <a16:colId xmlns:a16="http://schemas.microsoft.com/office/drawing/2014/main" val="20000"/>
                    </a:ext>
                  </a:extLst>
                </a:gridCol>
              </a:tblGrid>
              <a:tr h="177800">
                <a:tc>
                  <a:txBody>
                    <a:bodyPr/>
                    <a:lstStyle/>
                    <a:p>
                      <a:pPr marL="0" marR="0" lvl="0" indent="0" algn="just" rtl="0">
                        <a:lnSpc>
                          <a:spcPct val="115000"/>
                        </a:lnSpc>
                        <a:spcBef>
                          <a:spcPts val="0"/>
                        </a:spcBef>
                        <a:spcAft>
                          <a:spcPts val="0"/>
                        </a:spcAft>
                        <a:buNone/>
                      </a:pPr>
                      <a:r>
                        <a:rPr lang="en-AU" sz="1400" u="none" strike="noStrike" cap="none"/>
                        <a:t>Situation 2 – </a:t>
                      </a:r>
                      <a:r>
                        <a:rPr lang="en-AU"/>
                        <a:t>Jeu physique</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Tu devrais faire un Touch rugueux sur un joueur. Fais attention à ne pas lui faire mal (c’est juste une simulation) mais fais bien en sorte que ce soit évident que tu veux le repousser. Tu peux t’accrocher à lui si tu préfères.</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L’arbitre devrait te pénaliser et t’avertir</a:t>
                      </a:r>
                      <a:r>
                        <a:rPr lang="en-AU" sz="1400" u="none" strike="noStrike" cap="none"/>
                        <a:t>.</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Refais la même action</a:t>
                      </a:r>
                      <a:r>
                        <a:rPr lang="en-AU" sz="1400" u="none" strike="noStrike" cap="none"/>
                        <a:t>.</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Continue ainsi jusqu’à ce que l’arbitre te sorte (idéalement la première fois que tu répète la faute)</a:t>
                      </a:r>
                      <a:r>
                        <a:rPr lang="en-AU" sz="1400" u="none" strike="noStrike" cap="none"/>
                        <a:t>.  Tu devrais coopérer avec l</a:t>
                      </a:r>
                      <a:r>
                        <a:rPr lang="en-AU"/>
                        <a:t>’arbitre lorsqu’il te sort.</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Shape 1366"/>
        <p:cNvGrpSpPr/>
        <p:nvPr/>
      </p:nvGrpSpPr>
      <p:grpSpPr>
        <a:xfrm>
          <a:off x="0" y="0"/>
          <a:ext cx="0" cy="0"/>
          <a:chOff x="0" y="0"/>
          <a:chExt cx="0" cy="0"/>
        </a:xfrm>
      </p:grpSpPr>
      <p:sp>
        <p:nvSpPr>
          <p:cNvPr id="1367" name="Google Shape;1367;p10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Jeu de rôle </a:t>
            </a:r>
            <a:r>
              <a:rPr lang="en-AU" sz="3300"/>
              <a:t>(point de vue du joueur)</a:t>
            </a:r>
            <a:endParaRPr/>
          </a:p>
        </p:txBody>
      </p:sp>
      <p:graphicFrame>
        <p:nvGraphicFramePr>
          <p:cNvPr id="1368" name="Google Shape;1368;p108"/>
          <p:cNvGraphicFramePr/>
          <p:nvPr/>
        </p:nvGraphicFramePr>
        <p:xfrm>
          <a:off x="457200" y="1236535"/>
          <a:ext cx="8229600" cy="2437829"/>
        </p:xfrm>
        <a:graphic>
          <a:graphicData uri="http://schemas.openxmlformats.org/drawingml/2006/table">
            <a:tbl>
              <a:tblPr>
                <a:noFill/>
                <a:tableStyleId>{2FC7B5FF-B313-4412-8EF7-1D8C0F8AC8E7}</a:tableStyleId>
              </a:tblPr>
              <a:tblGrid>
                <a:gridCol w="8229600">
                  <a:extLst>
                    <a:ext uri="{9D8B030D-6E8A-4147-A177-3AD203B41FA5}">
                      <a16:colId xmlns:a16="http://schemas.microsoft.com/office/drawing/2014/main" val="20000"/>
                    </a:ext>
                  </a:extLst>
                </a:gridCol>
              </a:tblGrid>
              <a:tr h="177800">
                <a:tc>
                  <a:txBody>
                    <a:bodyPr/>
                    <a:lstStyle/>
                    <a:p>
                      <a:pPr marL="0" marR="0" lvl="0" indent="0" algn="just" rtl="0">
                        <a:lnSpc>
                          <a:spcPct val="115000"/>
                        </a:lnSpc>
                        <a:spcBef>
                          <a:spcPts val="0"/>
                        </a:spcBef>
                        <a:spcAft>
                          <a:spcPts val="0"/>
                        </a:spcAft>
                        <a:buNone/>
                      </a:pPr>
                      <a:r>
                        <a:rPr lang="en-AU" sz="1400" u="none" strike="noStrike" cap="none"/>
                        <a:t>Situation 3 – Insulte aux officiels</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Cet arbitre commence vraiment à t’ennuyer avec son attitude pédante et stupide.</a:t>
                      </a:r>
                      <a:r>
                        <a:rPr lang="en-AU" sz="1400" u="none" strike="noStrike" cap="none"/>
                        <a:t> </a:t>
                      </a:r>
                      <a:r>
                        <a:rPr lang="en-AU"/>
                        <a:t>Tu devrais commencer à remettre en question ses décisions à voix haute (pour qu’il ait à t’avertir)</a:t>
                      </a:r>
                      <a:r>
                        <a:rPr lang="en-AU" sz="1400" u="none" strike="noStrike" cap="none"/>
                        <a:t>.</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Mais il y connaît rien cet arbitre donc escalade ton comportement et insulte l’arbitre.</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Il devrait te sortir et demander ton nom - refuse de lui donner et commence à sortir</a:t>
                      </a:r>
                      <a:r>
                        <a:rPr lang="en-AU" sz="1400" u="none" strike="noStrike" cap="none"/>
                        <a:t>. Sois aussi bruyant que tu veux jusqu</a:t>
                      </a:r>
                      <a:r>
                        <a:rPr lang="en-AU"/>
                        <a:t>’à ce que le capitaine intervienne. Tu quittes le terrain seulement après (mais tu ne n’en seras pas plus content).</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369" name="Google Shape;1369;p108"/>
          <p:cNvGraphicFramePr/>
          <p:nvPr/>
        </p:nvGraphicFramePr>
        <p:xfrm>
          <a:off x="457200" y="3721224"/>
          <a:ext cx="8229600" cy="1948498"/>
        </p:xfrm>
        <a:graphic>
          <a:graphicData uri="http://schemas.openxmlformats.org/drawingml/2006/table">
            <a:tbl>
              <a:tblPr>
                <a:noFill/>
                <a:tableStyleId>{2FC7B5FF-B313-4412-8EF7-1D8C0F8AC8E7}</a:tableStyleId>
              </a:tblPr>
              <a:tblGrid>
                <a:gridCol w="8229600">
                  <a:extLst>
                    <a:ext uri="{9D8B030D-6E8A-4147-A177-3AD203B41FA5}">
                      <a16:colId xmlns:a16="http://schemas.microsoft.com/office/drawing/2014/main" val="20000"/>
                    </a:ext>
                  </a:extLst>
                </a:gridCol>
              </a:tblGrid>
              <a:tr h="177800">
                <a:tc>
                  <a:txBody>
                    <a:bodyPr/>
                    <a:lstStyle/>
                    <a:p>
                      <a:pPr marL="0" marR="0" lvl="0" indent="0" algn="just" rtl="0">
                        <a:lnSpc>
                          <a:spcPct val="115000"/>
                        </a:lnSpc>
                        <a:spcBef>
                          <a:spcPts val="0"/>
                        </a:spcBef>
                        <a:spcAft>
                          <a:spcPts val="0"/>
                        </a:spcAft>
                        <a:buNone/>
                      </a:pPr>
                      <a:r>
                        <a:rPr lang="en-AU" sz="1400" u="none" strike="noStrike" cap="none"/>
                        <a:t>Situation 4 – </a:t>
                      </a:r>
                      <a:r>
                        <a:rPr lang="en-AU"/>
                        <a:t>Blessure grave</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Tu as été blessé gravement. Tu veux te relever et faire le fort, mais tu es vraiment mal en point. Tu ne veux pas quitter le terrain puisque tu es un joueur clé pour ton équipe.</a:t>
                      </a:r>
                      <a:endParaRPr/>
                    </a:p>
                    <a:p>
                      <a:pPr marL="0" marR="0" lvl="0" indent="0" algn="just" rtl="0">
                        <a:lnSpc>
                          <a:spcPct val="115000"/>
                        </a:lnSpc>
                        <a:spcBef>
                          <a:spcPts val="0"/>
                        </a:spcBef>
                        <a:spcAft>
                          <a:spcPts val="0"/>
                        </a:spcAft>
                        <a:buNone/>
                      </a:pPr>
                      <a:endParaRPr sz="1400" u="none" strike="noStrike" cap="none">
                        <a:latin typeface="Calibri"/>
                        <a:ea typeface="Calibri"/>
                        <a:cs typeface="Calibri"/>
                        <a:sym typeface="Calibri"/>
                      </a:endParaRPr>
                    </a:p>
                    <a:p>
                      <a:pPr marL="0" marR="0" lvl="0" indent="0" algn="just" rtl="0">
                        <a:lnSpc>
                          <a:spcPct val="115000"/>
                        </a:lnSpc>
                        <a:spcBef>
                          <a:spcPts val="0"/>
                        </a:spcBef>
                        <a:spcAft>
                          <a:spcPts val="0"/>
                        </a:spcAft>
                        <a:buNone/>
                      </a:pPr>
                      <a:r>
                        <a:rPr lang="en-AU"/>
                        <a:t>Sautille dans tous les sens sur une jambe (mais attention à ne pas vraiment tomber et te faire vraiment mal). Appuie-toi sur les autres pour t’aider. Ne t’allonge pas et refuse leur aide.</a:t>
                      </a:r>
                      <a:endParaRPr/>
                    </a:p>
                    <a:p>
                      <a:pPr marL="0" marR="0" lvl="0" indent="0" algn="just" rtl="0">
                        <a:lnSpc>
                          <a:spcPct val="115000"/>
                        </a:lnSpc>
                        <a:spcBef>
                          <a:spcPts val="0"/>
                        </a:spcBef>
                        <a:spcAft>
                          <a:spcPts val="0"/>
                        </a:spcAft>
                        <a:buNone/>
                      </a:pPr>
                      <a:endParaRPr sz="14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Shape 1373"/>
        <p:cNvGrpSpPr/>
        <p:nvPr/>
      </p:nvGrpSpPr>
      <p:grpSpPr>
        <a:xfrm>
          <a:off x="0" y="0"/>
          <a:ext cx="0" cy="0"/>
          <a:chOff x="0" y="0"/>
          <a:chExt cx="0" cy="0"/>
        </a:xfrm>
      </p:grpSpPr>
      <p:sp>
        <p:nvSpPr>
          <p:cNvPr id="1374" name="Google Shape;1374;p10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Jeu de rôle </a:t>
            </a:r>
            <a:r>
              <a:rPr lang="en-AU" sz="3300"/>
              <a:t>(point de vue du joueur)</a:t>
            </a:r>
            <a:endParaRPr/>
          </a:p>
        </p:txBody>
      </p:sp>
      <p:graphicFrame>
        <p:nvGraphicFramePr>
          <p:cNvPr id="1375" name="Google Shape;1375;p109"/>
          <p:cNvGraphicFramePr/>
          <p:nvPr/>
        </p:nvGraphicFramePr>
        <p:xfrm>
          <a:off x="539552" y="1189038"/>
          <a:ext cx="8147250" cy="2928557"/>
        </p:xfrm>
        <a:graphic>
          <a:graphicData uri="http://schemas.openxmlformats.org/drawingml/2006/table">
            <a:tbl>
              <a:tblPr>
                <a:noFill/>
                <a:tableStyleId>{2FC7B5FF-B313-4412-8EF7-1D8C0F8AC8E7}</a:tableStyleId>
              </a:tblPr>
              <a:tblGrid>
                <a:gridCol w="8147250">
                  <a:extLst>
                    <a:ext uri="{9D8B030D-6E8A-4147-A177-3AD203B41FA5}">
                      <a16:colId xmlns:a16="http://schemas.microsoft.com/office/drawing/2014/main" val="20000"/>
                    </a:ext>
                  </a:extLst>
                </a:gridCol>
              </a:tblGrid>
              <a:tr h="2171700">
                <a:tc>
                  <a:txBody>
                    <a:bodyPr/>
                    <a:lstStyle/>
                    <a:p>
                      <a:pPr marL="0" marR="0" lvl="0" indent="0" algn="just" rtl="0">
                        <a:lnSpc>
                          <a:spcPct val="115000"/>
                        </a:lnSpc>
                        <a:spcBef>
                          <a:spcPts val="0"/>
                        </a:spcBef>
                        <a:spcAft>
                          <a:spcPts val="0"/>
                        </a:spcAft>
                        <a:buNone/>
                      </a:pPr>
                      <a:r>
                        <a:rPr lang="en-AU" sz="1400" u="none" strike="noStrike" cap="none"/>
                        <a:t>Situation 5 – Sledging other players</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Tu penses que tu es un grand joueur et l’équipe adverse ne sont que des loosers. Le problème c’est qu’il ne le savent pas. Tu devrais indiquer toutes les petites erreurs qu’ils font. Sois vraiment condescendant, moque-toi d’eux. A chaque fois qu’ils font quelque chose de bien, tu aimes dire quelque chose comme “Je pensais pas que t’arriverais à l’attraper” ou “C’est la première passe correcte de la journée”.</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N’insulte jamais personne</a:t>
                      </a:r>
                      <a:r>
                        <a:rPr lang="en-AU" sz="1400" u="none" strike="noStrike" cap="none"/>
                        <a:t>.</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Si l’arbitre t’avertit, tu t’arrêtes pendant une possession ou deux et tu recommences - les vieilles habitudes sont difficiles à perdre !</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376" name="Google Shape;1376;p109"/>
          <p:cNvGraphicFramePr/>
          <p:nvPr/>
        </p:nvGraphicFramePr>
        <p:xfrm>
          <a:off x="539552" y="4152897"/>
          <a:ext cx="8147250" cy="2625535"/>
        </p:xfrm>
        <a:graphic>
          <a:graphicData uri="http://schemas.openxmlformats.org/drawingml/2006/table">
            <a:tbl>
              <a:tblPr>
                <a:noFill/>
                <a:tableStyleId>{2FC7B5FF-B313-4412-8EF7-1D8C0F8AC8E7}</a:tableStyleId>
              </a:tblPr>
              <a:tblGrid>
                <a:gridCol w="8147250">
                  <a:extLst>
                    <a:ext uri="{9D8B030D-6E8A-4147-A177-3AD203B41FA5}">
                      <a16:colId xmlns:a16="http://schemas.microsoft.com/office/drawing/2014/main" val="20000"/>
                    </a:ext>
                  </a:extLst>
                </a:gridCol>
              </a:tblGrid>
              <a:tr h="1028700">
                <a:tc>
                  <a:txBody>
                    <a:bodyPr/>
                    <a:lstStyle/>
                    <a:p>
                      <a:pPr marL="0" marR="0" lvl="0" indent="0" algn="just" rtl="0">
                        <a:lnSpc>
                          <a:spcPct val="115000"/>
                        </a:lnSpc>
                        <a:spcBef>
                          <a:spcPts val="0"/>
                        </a:spcBef>
                        <a:spcAft>
                          <a:spcPts val="0"/>
                        </a:spcAft>
                        <a:buNone/>
                      </a:pPr>
                      <a:r>
                        <a:rPr lang="en-AU" sz="1400" u="none" strike="noStrike" cap="none"/>
                        <a:t>Situation 6 – </a:t>
                      </a:r>
                      <a:r>
                        <a:rPr lang="en-AU"/>
                        <a:t>Terrain dangereux </a:t>
                      </a:r>
                      <a:endParaRPr sz="1100" u="none" strike="noStrike" cap="none"/>
                    </a:p>
                    <a:p>
                      <a:pPr marL="0" marR="0" lvl="0" indent="0" algn="just" rtl="0">
                        <a:lnSpc>
                          <a:spcPct val="115000"/>
                        </a:lnSpc>
                        <a:spcBef>
                          <a:spcPts val="0"/>
                        </a:spcBef>
                        <a:spcAft>
                          <a:spcPts val="0"/>
                        </a:spcAft>
                        <a:buNone/>
                      </a:pPr>
                      <a:endParaRPr sz="1400" u="none" strike="noStrike" cap="none"/>
                    </a:p>
                    <a:p>
                      <a:pPr marL="0" marR="0" lvl="0" indent="0" algn="just" rtl="0">
                        <a:lnSpc>
                          <a:spcPct val="115000"/>
                        </a:lnSpc>
                        <a:spcBef>
                          <a:spcPts val="0"/>
                        </a:spcBef>
                        <a:spcAft>
                          <a:spcPts val="0"/>
                        </a:spcAft>
                        <a:buNone/>
                      </a:pPr>
                      <a:r>
                        <a:rPr lang="en-AU"/>
                        <a:t>Tu as le ballon. Garde le dans tes mains.</a:t>
                      </a:r>
                      <a:endParaRPr/>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Il y a un gros trou sur le terrain et tu as failli marcher dedans. Tu aurais pu te blesser gravement ! Tu veux que ce soit réparé, et maintenant !</a:t>
                      </a:r>
                      <a:endParaRPr/>
                    </a:p>
                    <a:p>
                      <a:pPr marL="0" marR="0" lvl="0" indent="0" algn="just" rtl="0">
                        <a:lnSpc>
                          <a:spcPct val="115000"/>
                        </a:lnSpc>
                        <a:spcBef>
                          <a:spcPts val="0"/>
                        </a:spcBef>
                        <a:spcAft>
                          <a:spcPts val="0"/>
                        </a:spcAft>
                        <a:buNone/>
                      </a:pPr>
                      <a:endParaRPr sz="1100"/>
                    </a:p>
                    <a:p>
                      <a:pPr marL="0" marR="0" lvl="0" indent="0" algn="just" rtl="0">
                        <a:lnSpc>
                          <a:spcPct val="115000"/>
                        </a:lnSpc>
                        <a:spcBef>
                          <a:spcPts val="0"/>
                        </a:spcBef>
                        <a:spcAft>
                          <a:spcPts val="0"/>
                        </a:spcAft>
                        <a:buNone/>
                      </a:pPr>
                      <a:r>
                        <a:rPr lang="en-AU"/>
                        <a:t>Saute autour, montre le trou. Mets la balle dedans. Assurez-vous que personne ne peut rien faire jusqu’à ce que ce soit réparé. Interrompez les gens qui parlent d’autre chose que du trou. Assis-toi par terre s’ils n’y prêtent pas attention et refuse de te relever. Ne rend pas le ballon pour rien au monde, c’est le tien.</a:t>
                      </a:r>
                      <a:endParaRPr/>
                    </a:p>
                  </a:txBody>
                  <a:tcPr marL="114300" marR="114300" marT="0" marB="0"/>
                </a:tc>
                <a:extLst>
                  <a:ext uri="{0D108BD9-81ED-4DB2-BD59-A6C34878D82A}">
                    <a16:rowId xmlns:a16="http://schemas.microsoft.com/office/drawing/2014/main" val="10000"/>
                  </a:ext>
                </a:extLst>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0">
  <p:cSld>
    <p:spTree>
      <p:nvGrpSpPr>
        <p:cNvPr id="1" name="Shape 1380"/>
        <p:cNvGrpSpPr/>
        <p:nvPr/>
      </p:nvGrpSpPr>
      <p:grpSpPr>
        <a:xfrm>
          <a:off x="0" y="0"/>
          <a:ext cx="0" cy="0"/>
          <a:chOff x="0" y="0"/>
          <a:chExt cx="0" cy="0"/>
        </a:xfrm>
      </p:grpSpPr>
      <p:sp>
        <p:nvSpPr>
          <p:cNvPr id="1381" name="Google Shape;1381;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Jeu de rôle </a:t>
            </a:r>
            <a:r>
              <a:rPr lang="en-AU" sz="3300"/>
              <a:t>(point de vue du joueur)</a:t>
            </a:r>
            <a:endParaRPr/>
          </a:p>
        </p:txBody>
      </p:sp>
      <p:graphicFrame>
        <p:nvGraphicFramePr>
          <p:cNvPr id="1382" name="Google Shape;1382;p110"/>
          <p:cNvGraphicFramePr/>
          <p:nvPr/>
        </p:nvGraphicFramePr>
        <p:xfrm>
          <a:off x="539552" y="1268761"/>
          <a:ext cx="8147250" cy="3419285"/>
        </p:xfrm>
        <a:graphic>
          <a:graphicData uri="http://schemas.openxmlformats.org/drawingml/2006/table">
            <a:tbl>
              <a:tblPr>
                <a:noFill/>
                <a:tableStyleId>{2FC7B5FF-B313-4412-8EF7-1D8C0F8AC8E7}</a:tableStyleId>
              </a:tblPr>
              <a:tblGrid>
                <a:gridCol w="8147250">
                  <a:extLst>
                    <a:ext uri="{9D8B030D-6E8A-4147-A177-3AD203B41FA5}">
                      <a16:colId xmlns:a16="http://schemas.microsoft.com/office/drawing/2014/main" val="20000"/>
                    </a:ext>
                  </a:extLst>
                </a:gridCol>
              </a:tblGrid>
              <a:tr h="2520275">
                <a:tc>
                  <a:txBody>
                    <a:bodyPr/>
                    <a:lstStyle/>
                    <a:p>
                      <a:pPr marL="0" marR="0" lvl="0" indent="0" algn="just" rtl="0">
                        <a:lnSpc>
                          <a:spcPct val="115000"/>
                        </a:lnSpc>
                        <a:spcBef>
                          <a:spcPts val="0"/>
                        </a:spcBef>
                        <a:spcAft>
                          <a:spcPts val="0"/>
                        </a:spcAft>
                        <a:buNone/>
                      </a:pPr>
                      <a:r>
                        <a:rPr lang="en-AU" sz="1400" u="none" strike="noStrike" cap="none"/>
                        <a:t>Situation 7 – Joueurs hors de contrôle</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Tu as vraiment envie de gagner ce match. Tu devrais adopter une attitude énergique et agressive envers tout le monde : coéquipiers, adversaires et l’arbitre. Tu sais respecter les règles et ne pas insulter mais tu mets la pression sur tout le monde pour t’assurer d’avoir ce que tu veux. Tu dis à tes coéquipiers de se dépêcher, tu demandes la marque à l’arbitre, etc...</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Si une décision va à ton encontre, tu exploses ! Pas directement à l’arbitre ni aux adversaires, juste un accès de rage général. Par exemple tu peux hurler “Mais c’est pas possible !” ou “Il m’a jamais touché !” - qui soit en rapport avec la situation.</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L’arbitre devrait t’avertir. Persiste jusqu’à ce qu’il arrête le jeu et te demande de te calmer ou qu’il demande aux capitaines de te remplacer.</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383" name="Google Shape;1383;p110"/>
          <p:cNvGraphicFramePr/>
          <p:nvPr/>
        </p:nvGraphicFramePr>
        <p:xfrm>
          <a:off x="539552" y="4907797"/>
          <a:ext cx="8147250" cy="1456373"/>
        </p:xfrm>
        <a:graphic>
          <a:graphicData uri="http://schemas.openxmlformats.org/drawingml/2006/table">
            <a:tbl>
              <a:tblPr>
                <a:noFill/>
                <a:tableStyleId>{2FC7B5FF-B313-4412-8EF7-1D8C0F8AC8E7}</a:tableStyleId>
              </a:tblPr>
              <a:tblGrid>
                <a:gridCol w="8147250">
                  <a:extLst>
                    <a:ext uri="{9D8B030D-6E8A-4147-A177-3AD203B41FA5}">
                      <a16:colId xmlns:a16="http://schemas.microsoft.com/office/drawing/2014/main" val="20000"/>
                    </a:ext>
                  </a:extLst>
                </a:gridCol>
              </a:tblGrid>
              <a:tr h="1401525">
                <a:tc>
                  <a:txBody>
                    <a:bodyPr/>
                    <a:lstStyle/>
                    <a:p>
                      <a:pPr marL="0" marR="0" lvl="0" indent="0" algn="just" rtl="0">
                        <a:lnSpc>
                          <a:spcPct val="115000"/>
                        </a:lnSpc>
                        <a:spcBef>
                          <a:spcPts val="0"/>
                        </a:spcBef>
                        <a:spcAft>
                          <a:spcPts val="0"/>
                        </a:spcAft>
                        <a:buNone/>
                      </a:pPr>
                      <a:r>
                        <a:rPr lang="en-AU" sz="1400" u="none" strike="noStrike" cap="none"/>
                        <a:t>Situation 8 - </a:t>
                      </a:r>
                      <a:r>
                        <a:rPr lang="en-AU"/>
                        <a:t>Commotion</a:t>
                      </a:r>
                      <a:endParaRPr sz="1100" u="none" strike="noStrike" cap="none"/>
                    </a:p>
                    <a:p>
                      <a:pPr marL="0" marR="0" lvl="0" indent="0" algn="just" rtl="0">
                        <a:lnSpc>
                          <a:spcPct val="115000"/>
                        </a:lnSpc>
                        <a:spcBef>
                          <a:spcPts val="0"/>
                        </a:spcBef>
                        <a:spcAft>
                          <a:spcPts val="0"/>
                        </a:spcAft>
                        <a:buNone/>
                      </a:pPr>
                      <a:r>
                        <a:rPr lang="en-AU" sz="1400" u="none" strike="noStrike" cap="none"/>
                        <a:t> </a:t>
                      </a:r>
                      <a:endParaRPr sz="1100" u="none" strike="noStrike" cap="none"/>
                    </a:p>
                    <a:p>
                      <a:pPr marL="0" marR="0" lvl="0" indent="0" algn="just" rtl="0">
                        <a:lnSpc>
                          <a:spcPct val="115000"/>
                        </a:lnSpc>
                        <a:spcBef>
                          <a:spcPts val="0"/>
                        </a:spcBef>
                        <a:spcAft>
                          <a:spcPts val="0"/>
                        </a:spcAft>
                        <a:buNone/>
                      </a:pPr>
                      <a:r>
                        <a:rPr lang="en-AU"/>
                        <a:t>Tu as le ballon. Et tu ne te rappelles plus de ton nom. Tu erres, confus. Tu ne réponds pas aux questions ou réponds à une question qu’on ne t’a pas posée. Tu parais fiévreux. Tu demandes l’heure. Tu demandes de l’eau.  Tu redemandes l’heure. Si l’arbitre te donne de très simples instructions, tu les suis, mais juste au début, puis après après tu oublies et fais l’inverse.</a:t>
                      </a:r>
                      <a:endParaRPr sz="1100" u="none" strike="noStrike" cap="none">
                        <a:latin typeface="Calibri"/>
                        <a:ea typeface="Calibri"/>
                        <a:cs typeface="Calibri"/>
                        <a:sym typeface="Calibri"/>
                      </a:endParaRPr>
                    </a:p>
                  </a:txBody>
                  <a:tcPr marL="114300" marR="114300" marT="0" marB="0"/>
                </a:tc>
                <a:extLst>
                  <a:ext uri="{0D108BD9-81ED-4DB2-BD59-A6C34878D82A}">
                    <a16:rowId xmlns:a16="http://schemas.microsoft.com/office/drawing/2014/main" val="10000"/>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111"/>
          <p:cNvSpPr txBox="1">
            <a:spLocks noGrp="1"/>
          </p:cNvSpPr>
          <p:nvPr>
            <p:ph type="title"/>
          </p:nvPr>
        </p:nvSpPr>
        <p:spPr>
          <a:xfrm>
            <a:off x="924732" y="2069913"/>
            <a:ext cx="7128792" cy="2007159"/>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000"/>
              <a:buFont typeface="Arial"/>
              <a:buNone/>
            </a:pPr>
            <a:r>
              <a:rPr lang="en-AU" sz="3600"/>
              <a:t>COURS ARBITRAGE NIVEAU 2</a:t>
            </a:r>
            <a:br>
              <a:rPr lang="en-AU"/>
            </a:br>
            <a:br>
              <a:rPr lang="en-AU"/>
            </a:br>
            <a:r>
              <a:rPr lang="en-AU"/>
              <a:t>EXAMEN ECRIT</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392"/>
        <p:cNvGrpSpPr/>
        <p:nvPr/>
      </p:nvGrpSpPr>
      <p:grpSpPr>
        <a:xfrm>
          <a:off x="0" y="0"/>
          <a:ext cx="0" cy="0"/>
          <a:chOff x="0" y="0"/>
          <a:chExt cx="0" cy="0"/>
        </a:xfrm>
      </p:grpSpPr>
      <p:sp>
        <p:nvSpPr>
          <p:cNvPr id="1393" name="Google Shape;1393;p1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Conditions</a:t>
            </a:r>
            <a:endParaRPr/>
          </a:p>
        </p:txBody>
      </p:sp>
      <p:sp>
        <p:nvSpPr>
          <p:cNvPr id="1394" name="Google Shape;1394;p1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AU"/>
              <a:t>45mn d’examen écrit</a:t>
            </a:r>
            <a:endParaRPr/>
          </a:p>
          <a:p>
            <a:pPr marL="342900" lvl="0" indent="-342900" algn="l" rtl="0">
              <a:spcBef>
                <a:spcPts val="640"/>
              </a:spcBef>
              <a:spcAft>
                <a:spcPts val="0"/>
              </a:spcAft>
              <a:buClr>
                <a:schemeClr val="dk1"/>
              </a:buClr>
              <a:buSzPts val="3200"/>
              <a:buChar char="•"/>
            </a:pPr>
            <a:r>
              <a:rPr lang="en-AU"/>
              <a:t>pas de notes ni papiers</a:t>
            </a:r>
            <a:endParaRPr/>
          </a:p>
          <a:p>
            <a:pPr marL="342900" lvl="0" indent="-342900" algn="l" rtl="0">
              <a:spcBef>
                <a:spcPts val="640"/>
              </a:spcBef>
              <a:spcAft>
                <a:spcPts val="0"/>
              </a:spcAft>
              <a:buClr>
                <a:schemeClr val="dk1"/>
              </a:buClr>
              <a:buSzPts val="3200"/>
              <a:buChar char="•"/>
            </a:pPr>
            <a:r>
              <a:rPr lang="en-AU"/>
              <a:t>En silence et ceci est un examen individuel ☺</a:t>
            </a:r>
            <a:endParaRPr/>
          </a:p>
          <a:p>
            <a:pPr marL="342900" lvl="0" indent="-342900" algn="l" rtl="0">
              <a:spcBef>
                <a:spcPts val="640"/>
              </a:spcBef>
              <a:spcAft>
                <a:spcPts val="0"/>
              </a:spcAft>
              <a:buClr>
                <a:schemeClr val="dk1"/>
              </a:buClr>
              <a:buSzPts val="3200"/>
              <a:buChar char="•"/>
            </a:pPr>
            <a:r>
              <a:rPr lang="en-AU"/>
              <a:t>Examen en ligne:</a:t>
            </a:r>
            <a:endParaRPr/>
          </a:p>
          <a:p>
            <a:pPr marL="742950" lvl="1" indent="-285750" algn="l" rtl="0">
              <a:spcBef>
                <a:spcPts val="560"/>
              </a:spcBef>
              <a:spcAft>
                <a:spcPts val="0"/>
              </a:spcAft>
              <a:buClr>
                <a:schemeClr val="dk1"/>
              </a:buClr>
              <a:buSzPts val="2800"/>
              <a:buChar char="–"/>
            </a:pPr>
            <a:r>
              <a:rPr lang="en-AU"/>
              <a:t>Aller sur </a:t>
            </a:r>
            <a:r>
              <a:rPr lang="en-AU" u="sng">
                <a:solidFill>
                  <a:schemeClr val="hlink"/>
                </a:solidFill>
                <a:hlinkClick r:id="rId3"/>
              </a:rPr>
              <a:t>https://exam.coachreferee.com</a:t>
            </a:r>
            <a:endParaRPr sz="2400"/>
          </a:p>
          <a:p>
            <a:pPr marL="742950" lvl="1" indent="-285750" algn="l" rtl="0">
              <a:spcBef>
                <a:spcPts val="560"/>
              </a:spcBef>
              <a:spcAft>
                <a:spcPts val="0"/>
              </a:spcAft>
              <a:buClr>
                <a:schemeClr val="dk1"/>
              </a:buClr>
              <a:buSzPts val="2800"/>
              <a:buChar char="–"/>
            </a:pPr>
            <a:r>
              <a:rPr lang="en-AU"/>
              <a:t>Enregistrez vous</a:t>
            </a:r>
            <a:endParaRPr/>
          </a:p>
          <a:p>
            <a:pPr marL="742950" lvl="1" indent="-285750" algn="l" rtl="0">
              <a:spcBef>
                <a:spcPts val="560"/>
              </a:spcBef>
              <a:spcAft>
                <a:spcPts val="0"/>
              </a:spcAft>
              <a:buClr>
                <a:schemeClr val="dk1"/>
              </a:buClr>
              <a:buSzPts val="2800"/>
              <a:buChar char="–"/>
            </a:pPr>
            <a:r>
              <a:rPr lang="en-AU"/>
              <a:t>Joignez vous à la session avec le code</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113"/>
          <p:cNvSpPr txBox="1">
            <a:spLocks noGrp="1"/>
          </p:cNvSpPr>
          <p:nvPr>
            <p:ph type="title"/>
          </p:nvPr>
        </p:nvSpPr>
        <p:spPr>
          <a:xfrm>
            <a:off x="924732" y="2069913"/>
            <a:ext cx="7128792" cy="2007159"/>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4000"/>
              <a:buFont typeface="Arial"/>
              <a:buNone/>
            </a:pPr>
            <a:r>
              <a:rPr lang="en-AU" sz="3600"/>
              <a:t>COURS ARBITRAGE NIVEAU 2</a:t>
            </a:r>
            <a:br>
              <a:rPr lang="en-AU"/>
            </a:br>
            <a:br>
              <a:rPr lang="en-AU"/>
            </a:br>
            <a:r>
              <a:rPr lang="en-AU"/>
              <a:t>CONCLUSION</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sp>
        <p:nvSpPr>
          <p:cNvPr id="1404" name="Google Shape;1404;p114"/>
          <p:cNvSpPr txBox="1">
            <a:spLocks noGrp="1"/>
          </p:cNvSpPr>
          <p:nvPr>
            <p:ph type="body" idx="1"/>
          </p:nvPr>
        </p:nvSpPr>
        <p:spPr>
          <a:xfrm>
            <a:off x="457200" y="548680"/>
            <a:ext cx="8229600" cy="5073427"/>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7200"/>
              <a:buNone/>
            </a:pPr>
            <a:r>
              <a:rPr lang="en-AU" sz="7200" b="1"/>
              <a:t>Merci </a:t>
            </a:r>
            <a:r>
              <a:rPr lang="en-AU" sz="7200" b="1">
                <a:latin typeface="Arial"/>
                <a:ea typeface="Arial"/>
                <a:cs typeface="Arial"/>
                <a:sym typeface="Arial"/>
              </a:rPr>
              <a:t>!!</a:t>
            </a:r>
            <a:endParaRPr/>
          </a:p>
          <a:p>
            <a:pPr marL="0" lvl="0" indent="0" algn="ctr" rtl="0">
              <a:spcBef>
                <a:spcPts val="640"/>
              </a:spcBef>
              <a:spcAft>
                <a:spcPts val="0"/>
              </a:spcAft>
              <a:buClr>
                <a:schemeClr val="dk1"/>
              </a:buClr>
              <a:buSzPts val="3200"/>
              <a:buNone/>
            </a:pPr>
            <a:br>
              <a:rPr lang="en-AU"/>
            </a:br>
            <a:r>
              <a:rPr lang="en-AU"/>
              <a:t>A bientôt sur les terrains pour du coaching et passer votre niveau</a:t>
            </a:r>
            <a:endParaRPr/>
          </a:p>
          <a:p>
            <a:pPr marL="0" lvl="0" indent="0" algn="ctr" rtl="0">
              <a:spcBef>
                <a:spcPts val="640"/>
              </a:spcBef>
              <a:spcAft>
                <a:spcPts val="0"/>
              </a:spcAft>
              <a:buClr>
                <a:schemeClr val="dk1"/>
              </a:buClr>
              <a:buSzPts val="3200"/>
              <a:buNone/>
            </a:pPr>
            <a:endParaRPr/>
          </a:p>
          <a:p>
            <a:pPr marL="0" lvl="0" indent="0" algn="ctr" rtl="0">
              <a:spcBef>
                <a:spcPts val="640"/>
              </a:spcBef>
              <a:spcAft>
                <a:spcPts val="0"/>
              </a:spcAft>
              <a:buClr>
                <a:schemeClr val="dk1"/>
              </a:buClr>
              <a:buSzPts val="3200"/>
              <a:buNone/>
            </a:pPr>
            <a:r>
              <a:rPr lang="en-AU"/>
              <a:t>Gardez le sourire et éclatez-vous à arbitrer</a:t>
            </a:r>
            <a:endParaRPr/>
          </a:p>
          <a:p>
            <a:pPr marL="0" lvl="0" indent="0" algn="ctr" rtl="0">
              <a:spcBef>
                <a:spcPts val="640"/>
              </a:spcBef>
              <a:spcAft>
                <a:spcPts val="0"/>
              </a:spcAft>
              <a:buClr>
                <a:schemeClr val="dk1"/>
              </a:buClr>
              <a:buSzPts val="3200"/>
              <a:buNone/>
            </a:pPr>
            <a:br>
              <a:rPr lang="en-AU"/>
            </a:br>
            <a:r>
              <a:rPr lang="en-AU"/>
              <a:t>	</a:t>
            </a:r>
            <a:endParaRPr/>
          </a:p>
        </p:txBody>
      </p:sp>
      <p:pic>
        <p:nvPicPr>
          <p:cNvPr id="1405" name="Google Shape;1405;p114"/>
          <p:cNvPicPr preferRelativeResize="0"/>
          <p:nvPr/>
        </p:nvPicPr>
        <p:blipFill rotWithShape="1">
          <a:blip r:embed="rId3">
            <a:alphaModFix/>
          </a:blip>
          <a:srcRect/>
          <a:stretch/>
        </p:blipFill>
        <p:spPr>
          <a:xfrm>
            <a:off x="3743908" y="4365104"/>
            <a:ext cx="1656184" cy="1656184"/>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pic>
        <p:nvPicPr>
          <p:cNvPr id="1410" name="Google Shape;1410;p115" descr="Questionnaire et Newsletter » Romantik Hotel Schweizerhof"/>
          <p:cNvPicPr preferRelativeResize="0"/>
          <p:nvPr/>
        </p:nvPicPr>
        <p:blipFill rotWithShape="1">
          <a:blip r:embed="rId3">
            <a:alphaModFix/>
          </a:blip>
          <a:srcRect/>
          <a:stretch/>
        </p:blipFill>
        <p:spPr>
          <a:xfrm rot="-1623089">
            <a:off x="3436713" y="2284488"/>
            <a:ext cx="5258573" cy="2289026"/>
          </a:xfrm>
          <a:prstGeom prst="rect">
            <a:avLst/>
          </a:prstGeom>
          <a:noFill/>
          <a:ln>
            <a:noFill/>
          </a:ln>
        </p:spPr>
      </p:pic>
      <p:sp>
        <p:nvSpPr>
          <p:cNvPr id="1411" name="Google Shape;1411;p1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Arial"/>
              <a:buNone/>
            </a:pPr>
            <a:r>
              <a:rPr lang="en-AU"/>
              <a:t>Retour sur votre cours</a:t>
            </a:r>
            <a:endParaRPr/>
          </a:p>
        </p:txBody>
      </p:sp>
      <p:sp>
        <p:nvSpPr>
          <p:cNvPr id="1412" name="Google Shape;1412;p115"/>
          <p:cNvSpPr txBox="1">
            <a:spLocks noGrp="1"/>
          </p:cNvSpPr>
          <p:nvPr>
            <p:ph type="body" idx="1"/>
          </p:nvPr>
        </p:nvSpPr>
        <p:spPr>
          <a:xfrm>
            <a:off x="457200" y="1628800"/>
            <a:ext cx="4186808" cy="4608511"/>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960"/>
              <a:buChar char="•"/>
            </a:pPr>
            <a:r>
              <a:rPr lang="en-AU" sz="2960"/>
              <a:t>Donnez moi </a:t>
            </a:r>
            <a:endParaRPr/>
          </a:p>
          <a:p>
            <a:pPr marL="742950" lvl="1" indent="-285750" algn="l" rtl="0">
              <a:lnSpc>
                <a:spcPct val="90000"/>
              </a:lnSpc>
              <a:spcBef>
                <a:spcPts val="518"/>
              </a:spcBef>
              <a:spcAft>
                <a:spcPts val="0"/>
              </a:spcAft>
              <a:buClr>
                <a:schemeClr val="dk1"/>
              </a:buClr>
              <a:buSzPts val="2590"/>
              <a:buChar char="–"/>
            </a:pPr>
            <a:r>
              <a:rPr lang="en-AU" sz="2590"/>
              <a:t>1 point fort</a:t>
            </a:r>
            <a:endParaRPr/>
          </a:p>
          <a:p>
            <a:pPr marL="742950" lvl="1" indent="-285750" algn="l" rtl="0">
              <a:lnSpc>
                <a:spcPct val="90000"/>
              </a:lnSpc>
              <a:spcBef>
                <a:spcPts val="518"/>
              </a:spcBef>
              <a:spcAft>
                <a:spcPts val="0"/>
              </a:spcAft>
              <a:buClr>
                <a:schemeClr val="dk1"/>
              </a:buClr>
              <a:buSzPts val="2590"/>
              <a:buChar char="–"/>
            </a:pPr>
            <a:r>
              <a:rPr lang="en-AU" sz="2590"/>
              <a:t>1 point à améliorer</a:t>
            </a:r>
            <a:endParaRPr/>
          </a:p>
          <a:p>
            <a:pPr marL="342900" lvl="0" indent="-154940" algn="l" rtl="0">
              <a:lnSpc>
                <a:spcPct val="90000"/>
              </a:lnSpc>
              <a:spcBef>
                <a:spcPts val="592"/>
              </a:spcBef>
              <a:spcAft>
                <a:spcPts val="0"/>
              </a:spcAft>
              <a:buClr>
                <a:schemeClr val="dk1"/>
              </a:buClr>
              <a:buSzPts val="2960"/>
              <a:buNone/>
            </a:pPr>
            <a:endParaRPr sz="2960"/>
          </a:p>
          <a:p>
            <a:pPr marL="342900" lvl="0" indent="-342900" algn="l" rtl="0">
              <a:lnSpc>
                <a:spcPct val="90000"/>
              </a:lnSpc>
              <a:spcBef>
                <a:spcPts val="592"/>
              </a:spcBef>
              <a:spcAft>
                <a:spcPts val="0"/>
              </a:spcAft>
              <a:buClr>
                <a:schemeClr val="dk1"/>
              </a:buClr>
              <a:buSzPts val="2960"/>
              <a:buChar char="•"/>
            </a:pPr>
            <a:r>
              <a:rPr lang="en-AU" sz="2960"/>
              <a:t>Sujet : </a:t>
            </a:r>
            <a:endParaRPr/>
          </a:p>
          <a:p>
            <a:pPr marL="742950" lvl="1" indent="-285750" algn="l" rtl="0">
              <a:lnSpc>
                <a:spcPct val="90000"/>
              </a:lnSpc>
              <a:spcBef>
                <a:spcPts val="518"/>
              </a:spcBef>
              <a:spcAft>
                <a:spcPts val="0"/>
              </a:spcAft>
              <a:buClr>
                <a:schemeClr val="dk1"/>
              </a:buClr>
              <a:buSzPts val="2590"/>
              <a:buChar char="–"/>
            </a:pPr>
            <a:r>
              <a:rPr lang="en-AU" sz="2590"/>
              <a:t>Le contenu, </a:t>
            </a:r>
            <a:endParaRPr/>
          </a:p>
          <a:p>
            <a:pPr marL="742950" lvl="1" indent="-285750" algn="l" rtl="0">
              <a:lnSpc>
                <a:spcPct val="90000"/>
              </a:lnSpc>
              <a:spcBef>
                <a:spcPts val="518"/>
              </a:spcBef>
              <a:spcAft>
                <a:spcPts val="0"/>
              </a:spcAft>
              <a:buClr>
                <a:schemeClr val="dk1"/>
              </a:buClr>
              <a:buSzPts val="2590"/>
              <a:buChar char="–"/>
            </a:pPr>
            <a:r>
              <a:rPr lang="en-AU" sz="2590"/>
              <a:t>Le materiel, </a:t>
            </a:r>
            <a:endParaRPr/>
          </a:p>
          <a:p>
            <a:pPr marL="742950" lvl="1" indent="-285750" algn="l" rtl="0">
              <a:lnSpc>
                <a:spcPct val="90000"/>
              </a:lnSpc>
              <a:spcBef>
                <a:spcPts val="518"/>
              </a:spcBef>
              <a:spcAft>
                <a:spcPts val="0"/>
              </a:spcAft>
              <a:buClr>
                <a:schemeClr val="dk1"/>
              </a:buClr>
              <a:buSzPts val="2590"/>
              <a:buChar char="–"/>
            </a:pPr>
            <a:r>
              <a:rPr lang="en-AU" sz="2590"/>
              <a:t>Le formateur, </a:t>
            </a:r>
            <a:endParaRPr/>
          </a:p>
          <a:p>
            <a:pPr marL="742950" lvl="1" indent="-285750" algn="l" rtl="0">
              <a:lnSpc>
                <a:spcPct val="90000"/>
              </a:lnSpc>
              <a:spcBef>
                <a:spcPts val="518"/>
              </a:spcBef>
              <a:spcAft>
                <a:spcPts val="0"/>
              </a:spcAft>
              <a:buClr>
                <a:schemeClr val="dk1"/>
              </a:buClr>
              <a:buSzPts val="2590"/>
              <a:buChar char="–"/>
            </a:pPr>
            <a:r>
              <a:rPr lang="en-AU" sz="2590"/>
              <a:t>Le lieu, </a:t>
            </a:r>
            <a:endParaRPr/>
          </a:p>
          <a:p>
            <a:pPr marL="742950" lvl="1" indent="-285750" algn="l" rtl="0">
              <a:lnSpc>
                <a:spcPct val="90000"/>
              </a:lnSpc>
              <a:spcBef>
                <a:spcPts val="518"/>
              </a:spcBef>
              <a:spcAft>
                <a:spcPts val="0"/>
              </a:spcAft>
              <a:buClr>
                <a:schemeClr val="dk1"/>
              </a:buClr>
              <a:buSzPts val="2590"/>
              <a:buChar char="–"/>
            </a:pPr>
            <a:r>
              <a:rPr lang="en-AU" sz="2590"/>
              <a:t>…</a:t>
            </a:r>
            <a:endParaRPr/>
          </a:p>
          <a:p>
            <a:pPr marL="0" lvl="0" indent="0" algn="ctr" rtl="0">
              <a:lnSpc>
                <a:spcPct val="90000"/>
              </a:lnSpc>
              <a:spcBef>
                <a:spcPts val="592"/>
              </a:spcBef>
              <a:spcAft>
                <a:spcPts val="0"/>
              </a:spcAft>
              <a:buClr>
                <a:schemeClr val="dk1"/>
              </a:buClr>
              <a:buSzPts val="2960"/>
              <a:buNone/>
            </a:pPr>
            <a:endParaRPr sz="2960"/>
          </a:p>
          <a:p>
            <a:pPr marL="0" lvl="0" indent="0" algn="ctr" rtl="0">
              <a:lnSpc>
                <a:spcPct val="90000"/>
              </a:lnSpc>
              <a:spcBef>
                <a:spcPts val="592"/>
              </a:spcBef>
              <a:spcAft>
                <a:spcPts val="0"/>
              </a:spcAft>
              <a:buClr>
                <a:schemeClr val="dk1"/>
              </a:buClr>
              <a:buSzPts val="2960"/>
              <a:buNone/>
            </a:pPr>
            <a:endParaRPr sz="2960"/>
          </a:p>
        </p:txBody>
      </p:sp>
    </p:spTree>
  </p:cSld>
  <p:clrMapOvr>
    <a:masterClrMapping/>
  </p:clrMapOvr>
</p:sld>
</file>

<file path=ppt/theme/theme1.xml><?xml version="1.0" encoding="utf-8"?>
<a:theme xmlns:a="http://schemas.openxmlformats.org/drawingml/2006/main" name="Blan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9290083-bd2f-48a2-8ac5-09a524b17d15}" enabled="1" method="Privileged" siteId="{b9fec68c-c92d-461e-9a97-3d03a0f18b82}" contentBits="1" removed="0"/>
</clbl:labelList>
</file>

<file path=docProps/app.xml><?xml version="1.0" encoding="utf-8"?>
<Properties xmlns="http://schemas.openxmlformats.org/officeDocument/2006/extended-properties" xmlns:vt="http://schemas.openxmlformats.org/officeDocument/2006/docPropsVTypes">
  <TotalTime>0</TotalTime>
  <Words>10765</Words>
  <Application>Microsoft Office PowerPoint</Application>
  <PresentationFormat>Affichage à l'écran (4:3)</PresentationFormat>
  <Paragraphs>1399</Paragraphs>
  <Slides>114</Slides>
  <Notes>114</Notes>
  <HiddenSlides>5</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114</vt:i4>
      </vt:variant>
    </vt:vector>
  </HeadingPairs>
  <TitlesOfParts>
    <vt:vector size="122" baseType="lpstr">
      <vt:lpstr>Arial</vt:lpstr>
      <vt:lpstr>Arial Rounded</vt:lpstr>
      <vt:lpstr>Calibri</vt:lpstr>
      <vt:lpstr>Noto Sans Symbols</vt:lpstr>
      <vt:lpstr>Times New Roman</vt:lpstr>
      <vt:lpstr>Verdana</vt:lpstr>
      <vt:lpstr>Blank</vt:lpstr>
      <vt:lpstr>Adobe Acrobat Document</vt:lpstr>
      <vt:lpstr>Bienvenue  COURS ARBITRAGE NIVEAU 2</vt:lpstr>
      <vt:lpstr>Agenda</vt:lpstr>
      <vt:lpstr>Avant de commencer</vt:lpstr>
      <vt:lpstr>Présentation PowerPoint</vt:lpstr>
      <vt:lpstr>Comment valider le niveau 2</vt:lpstr>
      <vt:lpstr>Evaluation pratique</vt:lpstr>
      <vt:lpstr>Intérro surprise</vt:lpstr>
      <vt:lpstr>MODULE 1  QU’EST-CE QU’UN BON ARBITRE ?</vt:lpstr>
      <vt:lpstr>Objectifs</vt:lpstr>
      <vt:lpstr>Elements clés</vt:lpstr>
      <vt:lpstr>Brainstorming !</vt:lpstr>
      <vt:lpstr>Aspect mental</vt:lpstr>
      <vt:lpstr>Définition des objectifs</vt:lpstr>
      <vt:lpstr>Aspect Physique</vt:lpstr>
      <vt:lpstr>Aspects On-Field</vt:lpstr>
      <vt:lpstr>Aspects Off-Field</vt:lpstr>
      <vt:lpstr>Communauté des arbitres</vt:lpstr>
      <vt:lpstr>MODULE 2  Tâches d’avant et d’après match</vt:lpstr>
      <vt:lpstr>Arriver tôt permet...</vt:lpstr>
      <vt:lpstr>Ne pas oublier...</vt:lpstr>
      <vt:lpstr>Parler de...</vt:lpstr>
      <vt:lpstr>Et après le match?</vt:lpstr>
      <vt:lpstr>MODULE 3  COMMUNICATION</vt:lpstr>
      <vt:lpstr>Présentation PowerPoint</vt:lpstr>
      <vt:lpstr>Communication</vt:lpstr>
      <vt:lpstr>Les éléments de Communication</vt:lpstr>
      <vt:lpstr>Verbal - Quoi dire ?</vt:lpstr>
      <vt:lpstr>Qu’est-ce qui est le plus important ?</vt:lpstr>
      <vt:lpstr>Meilleures Communications</vt:lpstr>
      <vt:lpstr>La communication en 2 mots</vt:lpstr>
      <vt:lpstr>Les bénéfices de la communication</vt:lpstr>
      <vt:lpstr>MODULE 4  ASPECTS TECHNIQUES DU JEU/MATCH (1ère partie)</vt:lpstr>
      <vt:lpstr>Domaines techniques</vt:lpstr>
      <vt:lpstr>Touch ou pas ?</vt:lpstr>
      <vt:lpstr>Qu’est ce qu’un Touch…</vt:lpstr>
      <vt:lpstr>Les touchers doivent  être annoncés</vt:lpstr>
      <vt:lpstr>Prendre en compte une annonce</vt:lpstr>
      <vt:lpstr>Touchers ratés</vt:lpstr>
      <vt:lpstr>Rollball volontaire</vt:lpstr>
      <vt:lpstr>Discussion</vt:lpstr>
      <vt:lpstr>La marque – Tout un spectacle !</vt:lpstr>
      <vt:lpstr>Touch ou essai ?</vt:lpstr>
      <vt:lpstr>Essai </vt:lpstr>
      <vt:lpstr>Actions près de la ligne d’essai</vt:lpstr>
      <vt:lpstr>Actions près de la ligne d’essai</vt:lpstr>
      <vt:lpstr>Situation et élément déclencheur</vt:lpstr>
      <vt:lpstr>Action</vt:lpstr>
      <vt:lpstr>Fin de l’action</vt:lpstr>
      <vt:lpstr>Situation basique</vt:lpstr>
      <vt:lpstr>Situation basique - Suite</vt:lpstr>
      <vt:lpstr>Situation basique - Suite</vt:lpstr>
      <vt:lpstr>Situation – L’ailier paresseux</vt:lpstr>
      <vt:lpstr>Règle simplifiée</vt:lpstr>
      <vt:lpstr>3 Pénalités sur la ligne d’essai</vt:lpstr>
      <vt:lpstr>Roll-ball et demi</vt:lpstr>
      <vt:lpstr>En jeu et hors jeu</vt:lpstr>
      <vt:lpstr>En jeu et hors jeu</vt:lpstr>
      <vt:lpstr>En jeu et hors jeu</vt:lpstr>
      <vt:lpstr>MODULE 4  ASPECTS TECHNIQUES DU JEU/MATCH (2ème partie)</vt:lpstr>
      <vt:lpstr>Domaines techniques</vt:lpstr>
      <vt:lpstr>Passe en avant</vt:lpstr>
      <vt:lpstr>Passe en avant</vt:lpstr>
      <vt:lpstr>Passe en avant</vt:lpstr>
      <vt:lpstr>Late Pass (Touch and Pass)</vt:lpstr>
      <vt:lpstr>Décision sur un Late Pass </vt:lpstr>
      <vt:lpstr>Communication du Late Pass </vt:lpstr>
      <vt:lpstr>Les erreurs sur un Late Pass :</vt:lpstr>
      <vt:lpstr>Essai : Définition</vt:lpstr>
      <vt:lpstr>3 situations d’essai</vt:lpstr>
      <vt:lpstr>Essai : Positionnement</vt:lpstr>
      <vt:lpstr>Essai : Procédure</vt:lpstr>
      <vt:lpstr>DROP-OFF</vt:lpstr>
      <vt:lpstr>le DROP-OFF : c’est quoi ?</vt:lpstr>
      <vt:lpstr>Drop-off : Préparation</vt:lpstr>
      <vt:lpstr>DROP-OFF : Timing</vt:lpstr>
      <vt:lpstr>DROP-OFF : Composition des équipes </vt:lpstr>
      <vt:lpstr>DROP-OFF : Discipline</vt:lpstr>
      <vt:lpstr>Avantage</vt:lpstr>
      <vt:lpstr>MODULE 5  POSITIONNEMENT &amp; SYSTÈMES</vt:lpstr>
      <vt:lpstr>Systèmes</vt:lpstr>
      <vt:lpstr>Système : 2 x 2 x 2</vt:lpstr>
      <vt:lpstr>Les 5 Principes du positionnement</vt:lpstr>
      <vt:lpstr>Position : (re)démarrage</vt:lpstr>
      <vt:lpstr>Position: sur un rollball</vt:lpstr>
      <vt:lpstr>Position: près de la ligne d’essai</vt:lpstr>
      <vt:lpstr>Se déplacer</vt:lpstr>
      <vt:lpstr>Changement : Principes</vt:lpstr>
      <vt:lpstr>Changement : Comment ?</vt:lpstr>
      <vt:lpstr>Changement sur une pénalité</vt:lpstr>
      <vt:lpstr>Changement  sur une perte de possession</vt:lpstr>
      <vt:lpstr>Changement entre 2 Touch</vt:lpstr>
      <vt:lpstr>Session pratique ! (60 mn)</vt:lpstr>
      <vt:lpstr>MODULE 6  GESTION DES CONFLITS</vt:lpstr>
      <vt:lpstr>Credibilité</vt:lpstr>
      <vt:lpstr>Des erreurs – impossible !</vt:lpstr>
      <vt:lpstr>Gérer les conflits</vt:lpstr>
      <vt:lpstr>Mauvais comportement</vt:lpstr>
      <vt:lpstr>Gravité &amp; escalade</vt:lpstr>
      <vt:lpstr>Escalade - Avertissement</vt:lpstr>
      <vt:lpstr>Escalade - Penalité</vt:lpstr>
      <vt:lpstr>Escalade - Changement forcé</vt:lpstr>
      <vt:lpstr>Escalade - Sin bin</vt:lpstr>
      <vt:lpstr>Escalade - Exclusion définitive</vt:lpstr>
      <vt:lpstr>Le contexte est essentiel</vt:lpstr>
      <vt:lpstr>Autres fait de jeu</vt:lpstr>
      <vt:lpstr>Jeu de rôle (point de vue du joueur)</vt:lpstr>
      <vt:lpstr>Jeu de rôle (point de vue du joueur)</vt:lpstr>
      <vt:lpstr>Jeu de rôle (point de vue du joueur)</vt:lpstr>
      <vt:lpstr>Jeu de rôle (point de vue du joueur)</vt:lpstr>
      <vt:lpstr>COURS ARBITRAGE NIVEAU 2  EXAMEN ECRIT</vt:lpstr>
      <vt:lpstr>Conditions</vt:lpstr>
      <vt:lpstr>COURS ARBITRAGE NIVEAU 2  CONCLUSION</vt:lpstr>
      <vt:lpstr>Présentation PowerPoint</vt:lpstr>
      <vt:lpstr>Retour sur votre cours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Bienvenue  COURS ARBITRAGE NIVEAU 2</dc:title>
  <dc:creator>CHASSANDE BARRIOZ Sebastien</dc:creator>
  <cp:lastModifiedBy>CHASSANDE-BARRIOZ, Sébastien</cp:lastModifiedBy>
  <cp:revision>1</cp:revision>
  <dcterms:created xsi:type="dcterms:W3CDTF">2020-08-27T06:11:07Z</dcterms:created>
  <dcterms:modified xsi:type="dcterms:W3CDTF">2023-12-02T05:13:06Z</dcterms:modified>
</cp:coreProperties>
</file>